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37"/>
  </p:notesMasterIdLst>
  <p:handoutMasterIdLst>
    <p:handoutMasterId r:id="rId38"/>
  </p:handoutMasterIdLst>
  <p:sldIdLst>
    <p:sldId id="256" r:id="rId2"/>
    <p:sldId id="708" r:id="rId3"/>
    <p:sldId id="709" r:id="rId4"/>
    <p:sldId id="480" r:id="rId5"/>
    <p:sldId id="691" r:id="rId6"/>
    <p:sldId id="482" r:id="rId7"/>
    <p:sldId id="715" r:id="rId8"/>
    <p:sldId id="716" r:id="rId9"/>
    <p:sldId id="717" r:id="rId10"/>
    <p:sldId id="705" r:id="rId11"/>
    <p:sldId id="692" r:id="rId12"/>
    <p:sldId id="707" r:id="rId13"/>
    <p:sldId id="718" r:id="rId14"/>
    <p:sldId id="714" r:id="rId15"/>
    <p:sldId id="706" r:id="rId16"/>
    <p:sldId id="719" r:id="rId17"/>
    <p:sldId id="328" r:id="rId18"/>
    <p:sldId id="699" r:id="rId19"/>
    <p:sldId id="700" r:id="rId20"/>
    <p:sldId id="703" r:id="rId21"/>
    <p:sldId id="408" r:id="rId22"/>
    <p:sldId id="435" r:id="rId23"/>
    <p:sldId id="436" r:id="rId24"/>
    <p:sldId id="506" r:id="rId25"/>
    <p:sldId id="437" r:id="rId26"/>
    <p:sldId id="438" r:id="rId27"/>
    <p:sldId id="720" r:id="rId28"/>
    <p:sldId id="512" r:id="rId29"/>
    <p:sldId id="373" r:id="rId30"/>
    <p:sldId id="335" r:id="rId31"/>
    <p:sldId id="696" r:id="rId32"/>
    <p:sldId id="710" r:id="rId33"/>
    <p:sldId id="695" r:id="rId34"/>
    <p:sldId id="711" r:id="rId35"/>
    <p:sldId id="712" r:id="rId36"/>
  </p:sldIdLst>
  <p:sldSz cx="12192000" cy="6858000"/>
  <p:notesSz cx="7315200" cy="9601200"/>
  <p:embeddedFontLst>
    <p:embeddedFont>
      <p:font typeface="Calibri" panose="020F0502020204030204" pitchFamily="34" charset="0"/>
      <p:regular r:id="rId39"/>
      <p:bold r:id="rId40"/>
      <p:italic r:id="rId41"/>
      <p:boldItalic r:id="rId42"/>
    </p:embeddedFont>
    <p:embeddedFont>
      <p:font typeface="Candara" panose="020E0502030303020204" pitchFamily="34" charset="0"/>
      <p:regular r:id="rId43"/>
      <p:bold r:id="rId44"/>
      <p:italic r:id="rId45"/>
      <p:boldItalic r:id="rId46"/>
    </p:embeddedFont>
    <p:embeddedFont>
      <p:font typeface="Century Gothic" panose="020B0502020202020204" pitchFamily="34" charset="0"/>
      <p:regular r:id="rId47"/>
      <p:bold r:id="rId48"/>
      <p:italic r:id="rId49"/>
      <p:boldItalic r:id="rId50"/>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708"/>
            <p14:sldId id="709"/>
          </p14:sldIdLst>
        </p14:section>
        <p14:section name="Constant Flow Devices" id="{801464E8-C751-4920-943C-62E23AE84A88}">
          <p14:sldIdLst>
            <p14:sldId id="480"/>
            <p14:sldId id="691"/>
            <p14:sldId id="482"/>
          </p14:sldIdLst>
        </p14:section>
        <p14:section name="Stock Tanks" id="{75AEDD38-2571-41F3-BED4-60B3EA47CDF5}">
          <p14:sldIdLst>
            <p14:sldId id="715"/>
            <p14:sldId id="716"/>
            <p14:sldId id="717"/>
          </p14:sldIdLst>
        </p14:section>
        <p14:section name="CLT" id="{4A34342D-0E29-49F8-B05A-3EE71F252C7E}">
          <p14:sldIdLst>
            <p14:sldId id="705"/>
            <p14:sldId id="692"/>
            <p14:sldId id="707"/>
            <p14:sldId id="718"/>
            <p14:sldId id="714"/>
            <p14:sldId id="706"/>
            <p14:sldId id="719"/>
          </p14:sldIdLst>
        </p14:section>
        <p14:section name="Dose Controller" id="{B9996DE7-5058-4F78-9AD5-47639BF00817}">
          <p14:sldIdLst>
            <p14:sldId id="328"/>
            <p14:sldId id="699"/>
            <p14:sldId id="700"/>
            <p14:sldId id="703"/>
            <p14:sldId id="408"/>
            <p14:sldId id="435"/>
            <p14:sldId id="436"/>
            <p14:sldId id="506"/>
            <p14:sldId id="437"/>
            <p14:sldId id="438"/>
          </p14:sldIdLst>
        </p14:section>
        <p14:section name="Flow Controller Design" id="{1596D4F2-4AA0-4E50-9ED1-1C91C88C434E}">
          <p14:sldIdLst>
            <p14:sldId id="720"/>
          </p14:sldIdLst>
        </p14:section>
        <p14:section name="Conclusions" id="{88426F4C-7DCF-4358-B983-92876A5E29CA}">
          <p14:sldIdLst>
            <p14:sldId id="512"/>
            <p14:sldId id="373"/>
            <p14:sldId id="335"/>
            <p14:sldId id="696"/>
            <p14:sldId id="710"/>
            <p14:sldId id="695"/>
            <p14:sldId id="711"/>
            <p14:sldId id="71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123" autoAdjust="0"/>
  </p:normalViewPr>
  <p:slideViewPr>
    <p:cSldViewPr snapToGrid="0">
      <p:cViewPr varScale="1">
        <p:scale>
          <a:sx n="94" d="100"/>
          <a:sy n="94" d="100"/>
        </p:scale>
        <p:origin x="132"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71" d="100"/>
        <a:sy n="71" d="100"/>
      </p:scale>
      <p:origin x="0" y="-333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26</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29</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30</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31</a:t>
            </a:fld>
            <a:endParaRPr lang="en-US"/>
          </a:p>
        </p:txBody>
      </p:sp>
    </p:spTree>
    <p:extLst>
      <p:ext uri="{BB962C8B-B14F-4D97-AF65-F5344CB8AC3E}">
        <p14:creationId xmlns:p14="http://schemas.microsoft.com/office/powerpoint/2010/main" val="495372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5</a:t>
            </a:fld>
            <a:endParaRPr lang="en-US"/>
          </a:p>
        </p:txBody>
      </p:sp>
    </p:spTree>
    <p:extLst>
      <p:ext uri="{BB962C8B-B14F-4D97-AF65-F5344CB8AC3E}">
        <p14:creationId xmlns:p14="http://schemas.microsoft.com/office/powerpoint/2010/main" val="2318200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15</a:t>
            </a:fld>
            <a:endParaRPr lang="en-US"/>
          </a:p>
        </p:txBody>
      </p:sp>
    </p:spTree>
    <p:extLst>
      <p:ext uri="{BB962C8B-B14F-4D97-AF65-F5344CB8AC3E}">
        <p14:creationId xmlns:p14="http://schemas.microsoft.com/office/powerpoint/2010/main" val="199307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17</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21</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after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22</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23</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24</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25</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8.xml"/><Relationship Id="rId7" Type="http://schemas.openxmlformats.org/officeDocument/2006/relationships/image" Target="../media/image3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51202-8FAF-46CD-81A0-0150D76A1D21}"/>
              </a:ext>
            </a:extLst>
          </p:cNvPr>
          <p:cNvPicPr>
            <a:picLocks noChangeAspect="1"/>
          </p:cNvPicPr>
          <p:nvPr/>
        </p:nvPicPr>
        <p:blipFill>
          <a:blip r:embed="rId3"/>
          <a:stretch>
            <a:fillRect/>
          </a:stretch>
        </p:blipFill>
        <p:spPr>
          <a:xfrm>
            <a:off x="-132555" y="-39418"/>
            <a:ext cx="12324555" cy="6936835"/>
          </a:xfrm>
          <a:prstGeom prst="rect">
            <a:avLst/>
          </a:prstGeom>
        </p:spPr>
      </p:pic>
      <p:sp>
        <p:nvSpPr>
          <p:cNvPr id="2050" name="Rectangle 2"/>
          <p:cNvSpPr>
            <a:spLocks noGrp="1" noChangeArrowheads="1"/>
          </p:cNvSpPr>
          <p:nvPr>
            <p:ph type="title"/>
          </p:nvPr>
        </p:nvSpPr>
        <p:spPr>
          <a:xfrm>
            <a:off x="886691" y="67963"/>
            <a:ext cx="11305309" cy="1143000"/>
          </a:xfrm>
        </p:spPr>
        <p:txBody>
          <a:bodyPr/>
          <a:lstStyle/>
          <a:p>
            <a:r>
              <a:rPr lang="es-ES" dirty="0"/>
              <a:t>Dosificación química y tanque de entrada </a:t>
            </a:r>
            <a:endParaRPr lang="en-US"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EEF0FFA-9128-4B67-A109-ECFC05F845F6}"/>
              </a:ext>
            </a:extLst>
          </p:cNvPr>
          <p:cNvPicPr>
            <a:picLocks noChangeAspect="1"/>
          </p:cNvPicPr>
          <p:nvPr/>
        </p:nvPicPr>
        <p:blipFill>
          <a:blip r:embed="rId2"/>
          <a:stretch>
            <a:fillRect/>
          </a:stretch>
        </p:blipFill>
        <p:spPr>
          <a:xfrm>
            <a:off x="5859696" y="1493475"/>
            <a:ext cx="6332304" cy="5339434"/>
          </a:xfrm>
          <a:prstGeom prst="rect">
            <a:avLst/>
          </a:prstGeom>
        </p:spPr>
      </p:pic>
      <p:pic>
        <p:nvPicPr>
          <p:cNvPr id="19" name="Picture 18">
            <a:extLst>
              <a:ext uri="{FF2B5EF4-FFF2-40B4-BE49-F238E27FC236}">
                <a16:creationId xmlns:a16="http://schemas.microsoft.com/office/drawing/2014/main" id="{F9301AE2-6F79-4BB3-AC83-F953DAF91B0E}"/>
              </a:ext>
            </a:extLst>
          </p:cNvPr>
          <p:cNvPicPr>
            <a:picLocks noChangeAspect="1"/>
          </p:cNvPicPr>
          <p:nvPr/>
        </p:nvPicPr>
        <p:blipFill>
          <a:blip r:embed="rId3"/>
          <a:stretch>
            <a:fillRect/>
          </a:stretch>
        </p:blipFill>
        <p:spPr>
          <a:xfrm>
            <a:off x="0" y="1493475"/>
            <a:ext cx="4321231" cy="5369312"/>
          </a:xfrm>
          <a:prstGeom prst="rect">
            <a:avLst/>
          </a:prstGeom>
        </p:spPr>
      </p:pic>
      <p:sp>
        <p:nvSpPr>
          <p:cNvPr id="4" name="Title 3">
            <a:extLst>
              <a:ext uri="{FF2B5EF4-FFF2-40B4-BE49-F238E27FC236}">
                <a16:creationId xmlns:a16="http://schemas.microsoft.com/office/drawing/2014/main" id="{C99089FA-5769-489E-9D3C-235A3D6C00B0}"/>
              </a:ext>
            </a:extLst>
          </p:cNvPr>
          <p:cNvSpPr>
            <a:spLocks noGrp="1"/>
          </p:cNvSpPr>
          <p:nvPr>
            <p:ph type="title"/>
          </p:nvPr>
        </p:nvSpPr>
        <p:spPr/>
        <p:txBody>
          <a:bodyPr/>
          <a:lstStyle/>
          <a:p>
            <a:r>
              <a:rPr lang="es-419" dirty="0"/>
              <a:t>Tanques de nivel constante y tubos dosificadores</a:t>
            </a:r>
          </a:p>
        </p:txBody>
      </p:sp>
      <p:sp>
        <p:nvSpPr>
          <p:cNvPr id="5" name="TextBox 4">
            <a:extLst>
              <a:ext uri="{FF2B5EF4-FFF2-40B4-BE49-F238E27FC236}">
                <a16:creationId xmlns:a16="http://schemas.microsoft.com/office/drawing/2014/main" id="{FEF4A2D6-C743-4A37-94B2-B2A32748D275}"/>
              </a:ext>
            </a:extLst>
          </p:cNvPr>
          <p:cNvSpPr txBox="1"/>
          <p:nvPr/>
        </p:nvSpPr>
        <p:spPr>
          <a:xfrm>
            <a:off x="4780533" y="3056475"/>
            <a:ext cx="1773171" cy="954107"/>
          </a:xfrm>
          <a:prstGeom prst="rect">
            <a:avLst/>
          </a:prstGeom>
          <a:solidFill>
            <a:schemeClr val="bg1"/>
          </a:solidFill>
        </p:spPr>
        <p:txBody>
          <a:bodyPr wrap="square" rtlCol="0">
            <a:spAutoFit/>
          </a:bodyPr>
          <a:lstStyle/>
          <a:p>
            <a:r>
              <a:rPr lang="es-419" dirty="0"/>
              <a:t>tanques de coagulante</a:t>
            </a:r>
          </a:p>
        </p:txBody>
      </p:sp>
      <p:sp>
        <p:nvSpPr>
          <p:cNvPr id="6" name="TextBox 5">
            <a:extLst>
              <a:ext uri="{FF2B5EF4-FFF2-40B4-BE49-F238E27FC236}">
                <a16:creationId xmlns:a16="http://schemas.microsoft.com/office/drawing/2014/main" id="{6B7DC72E-CF41-4ED7-BA7E-1C5C6D520239}"/>
              </a:ext>
            </a:extLst>
          </p:cNvPr>
          <p:cNvSpPr txBox="1"/>
          <p:nvPr/>
        </p:nvSpPr>
        <p:spPr>
          <a:xfrm>
            <a:off x="4876800" y="4153203"/>
            <a:ext cx="1773171" cy="954107"/>
          </a:xfrm>
          <a:prstGeom prst="rect">
            <a:avLst/>
          </a:prstGeom>
          <a:solidFill>
            <a:schemeClr val="bg1"/>
          </a:solidFill>
        </p:spPr>
        <p:txBody>
          <a:bodyPr wrap="square" rtlCol="0">
            <a:spAutoFit/>
          </a:bodyPr>
          <a:lstStyle/>
          <a:p>
            <a:r>
              <a:rPr lang="es-419" dirty="0"/>
              <a:t>tanques de cloro</a:t>
            </a:r>
          </a:p>
        </p:txBody>
      </p:sp>
      <p:cxnSp>
        <p:nvCxnSpPr>
          <p:cNvPr id="7" name="Straight Arrow Connector 6">
            <a:extLst>
              <a:ext uri="{FF2B5EF4-FFF2-40B4-BE49-F238E27FC236}">
                <a16:creationId xmlns:a16="http://schemas.microsoft.com/office/drawing/2014/main" id="{ED52A41A-7512-4208-B04B-9FE21DC9691C}"/>
              </a:ext>
            </a:extLst>
          </p:cNvPr>
          <p:cNvCxnSpPr>
            <a:cxnSpLocks/>
            <a:stCxn id="6" idx="1"/>
          </p:cNvCxnSpPr>
          <p:nvPr/>
        </p:nvCxnSpPr>
        <p:spPr>
          <a:xfrm flipH="1">
            <a:off x="2306320" y="4630257"/>
            <a:ext cx="2570480" cy="617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50E657-4D45-4F21-88D5-B8F4A129F9E8}"/>
              </a:ext>
            </a:extLst>
          </p:cNvPr>
          <p:cNvCxnSpPr>
            <a:cxnSpLocks/>
            <a:stCxn id="5" idx="1"/>
          </p:cNvCxnSpPr>
          <p:nvPr/>
        </p:nvCxnSpPr>
        <p:spPr>
          <a:xfrm flipH="1">
            <a:off x="1902631" y="3533529"/>
            <a:ext cx="2877902" cy="1434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3E434D-A32D-40BD-8DC5-558E4C6B66C9}"/>
              </a:ext>
            </a:extLst>
          </p:cNvPr>
          <p:cNvCxnSpPr>
            <a:cxnSpLocks/>
            <a:stCxn id="6" idx="3"/>
          </p:cNvCxnSpPr>
          <p:nvPr/>
        </p:nvCxnSpPr>
        <p:spPr>
          <a:xfrm flipV="1">
            <a:off x="6649971" y="4053841"/>
            <a:ext cx="2534669" cy="576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B4F854-F001-4D28-806C-145B4601CAE3}"/>
              </a:ext>
            </a:extLst>
          </p:cNvPr>
          <p:cNvCxnSpPr>
            <a:cxnSpLocks/>
            <a:stCxn id="5" idx="3"/>
          </p:cNvCxnSpPr>
          <p:nvPr/>
        </p:nvCxnSpPr>
        <p:spPr>
          <a:xfrm flipV="1">
            <a:off x="6553704" y="3318087"/>
            <a:ext cx="1681231" cy="2154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121CBDB-1F7E-42D1-9670-E117133619FD}"/>
              </a:ext>
            </a:extLst>
          </p:cNvPr>
          <p:cNvSpPr txBox="1"/>
          <p:nvPr/>
        </p:nvSpPr>
        <p:spPr>
          <a:xfrm>
            <a:off x="4592320" y="5381946"/>
            <a:ext cx="2194560" cy="1384995"/>
          </a:xfrm>
          <a:prstGeom prst="rect">
            <a:avLst/>
          </a:prstGeom>
          <a:solidFill>
            <a:schemeClr val="bg1"/>
          </a:solidFill>
        </p:spPr>
        <p:txBody>
          <a:bodyPr wrap="square" rtlCol="0">
            <a:spAutoFit/>
          </a:bodyPr>
          <a:lstStyle/>
          <a:p>
            <a:r>
              <a:rPr lang="es-419" dirty="0" err="1"/>
              <a:t>Modulos</a:t>
            </a:r>
            <a:r>
              <a:rPr lang="es-419" dirty="0"/>
              <a:t> de tubos dosificadores</a:t>
            </a:r>
          </a:p>
        </p:txBody>
      </p:sp>
      <p:cxnSp>
        <p:nvCxnSpPr>
          <p:cNvPr id="20" name="Straight Arrow Connector 19">
            <a:extLst>
              <a:ext uri="{FF2B5EF4-FFF2-40B4-BE49-F238E27FC236}">
                <a16:creationId xmlns:a16="http://schemas.microsoft.com/office/drawing/2014/main" id="{B31BB8CD-931F-475D-971A-C662BC1F2C55}"/>
              </a:ext>
            </a:extLst>
          </p:cNvPr>
          <p:cNvCxnSpPr>
            <a:cxnSpLocks/>
            <a:stCxn id="18" idx="1"/>
          </p:cNvCxnSpPr>
          <p:nvPr/>
        </p:nvCxnSpPr>
        <p:spPr>
          <a:xfrm flipH="1">
            <a:off x="2438400" y="6074444"/>
            <a:ext cx="2153920" cy="100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D9F4305-E8EE-4C56-A058-86675CB20ED4}"/>
              </a:ext>
            </a:extLst>
          </p:cNvPr>
          <p:cNvCxnSpPr>
            <a:cxnSpLocks/>
          </p:cNvCxnSpPr>
          <p:nvPr/>
        </p:nvCxnSpPr>
        <p:spPr>
          <a:xfrm flipV="1">
            <a:off x="6786880" y="5588144"/>
            <a:ext cx="607439" cy="486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85FBC8-FDC6-40A4-B85C-24F1CD423808}"/>
              </a:ext>
            </a:extLst>
          </p:cNvPr>
          <p:cNvCxnSpPr>
            <a:cxnSpLocks/>
            <a:stCxn id="18" idx="3"/>
          </p:cNvCxnSpPr>
          <p:nvPr/>
        </p:nvCxnSpPr>
        <p:spPr>
          <a:xfrm flipV="1">
            <a:off x="6786880" y="5654112"/>
            <a:ext cx="873760" cy="420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1341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BE03189-D3EB-489C-900D-6C75C73EEDBD}"/>
              </a:ext>
            </a:extLst>
          </p:cNvPr>
          <p:cNvPicPr>
            <a:picLocks noChangeAspect="1"/>
          </p:cNvPicPr>
          <p:nvPr/>
        </p:nvPicPr>
        <p:blipFill>
          <a:blip r:embed="rId2"/>
          <a:stretch>
            <a:fillRect/>
          </a:stretch>
        </p:blipFill>
        <p:spPr>
          <a:xfrm>
            <a:off x="9263170" y="0"/>
            <a:ext cx="2967404" cy="6858000"/>
          </a:xfrm>
          <a:prstGeom prst="rect">
            <a:avLst/>
          </a:prstGeom>
        </p:spPr>
      </p:pic>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a:xfrm>
            <a:off x="457199" y="228600"/>
            <a:ext cx="7792721" cy="1143000"/>
          </a:xfrm>
        </p:spPr>
        <p:txBody>
          <a:bodyPr/>
          <a:lstStyle/>
          <a:p>
            <a:r>
              <a:rPr lang="es-ES" dirty="0"/>
              <a:t>Tanques de nivel constante y tubos dosificadores</a:t>
            </a:r>
            <a:endParaRPr lang="es-419" dirty="0"/>
          </a:p>
        </p:txBody>
      </p:sp>
      <p:sp>
        <p:nvSpPr>
          <p:cNvPr id="19" name="Content Placeholder 18">
            <a:extLst>
              <a:ext uri="{FF2B5EF4-FFF2-40B4-BE49-F238E27FC236}">
                <a16:creationId xmlns:a16="http://schemas.microsoft.com/office/drawing/2014/main" id="{704D80F8-86AB-483B-AF6C-39DCA02ED32D}"/>
              </a:ext>
            </a:extLst>
          </p:cNvPr>
          <p:cNvSpPr>
            <a:spLocks noGrp="1"/>
          </p:cNvSpPr>
          <p:nvPr>
            <p:ph idx="1"/>
          </p:nvPr>
        </p:nvSpPr>
        <p:spPr>
          <a:xfrm>
            <a:off x="457199" y="1592487"/>
            <a:ext cx="7792721" cy="3220403"/>
          </a:xfrm>
        </p:spPr>
        <p:txBody>
          <a:bodyPr/>
          <a:lstStyle/>
          <a:p>
            <a:r>
              <a:rPr lang="es-ES" dirty="0"/>
              <a:t>Columnas de calibración de doble propósito</a:t>
            </a:r>
          </a:p>
          <a:p>
            <a:pPr lvl="1"/>
            <a:r>
              <a:rPr lang="es-ES" dirty="0"/>
              <a:t>Mostrar nivel en tanque de stock (L)</a:t>
            </a:r>
          </a:p>
          <a:p>
            <a:pPr lvl="1"/>
            <a:r>
              <a:rPr lang="es-ES" dirty="0"/>
              <a:t>Medir el flujo de productos químicos (</a:t>
            </a:r>
            <a:r>
              <a:rPr lang="es-ES" dirty="0" err="1"/>
              <a:t>mL</a:t>
            </a:r>
            <a:r>
              <a:rPr lang="es-ES" dirty="0"/>
              <a:t>)</a:t>
            </a:r>
          </a:p>
          <a:p>
            <a:r>
              <a:rPr lang="es-ES" dirty="0"/>
              <a:t>Salidas de aire para facilitar el llenado y la limpieza iniciales</a:t>
            </a:r>
          </a:p>
          <a:p>
            <a:r>
              <a:rPr lang="es-ES" dirty="0"/>
              <a:t>Los tubos dosificadores son verticales con flujo ascendente para eliminar fácilmente las burbujas de aire</a:t>
            </a:r>
            <a:endParaRPr lang="es-419" dirty="0"/>
          </a:p>
        </p:txBody>
      </p:sp>
      <p:cxnSp>
        <p:nvCxnSpPr>
          <p:cNvPr id="11" name="Straight Arrow Connector 10">
            <a:extLst>
              <a:ext uri="{FF2B5EF4-FFF2-40B4-BE49-F238E27FC236}">
                <a16:creationId xmlns:a16="http://schemas.microsoft.com/office/drawing/2014/main" id="{EBCC083C-4402-4135-BB61-8C4A504911C4}"/>
              </a:ext>
            </a:extLst>
          </p:cNvPr>
          <p:cNvCxnSpPr>
            <a:cxnSpLocks/>
          </p:cNvCxnSpPr>
          <p:nvPr/>
        </p:nvCxnSpPr>
        <p:spPr>
          <a:xfrm>
            <a:off x="8249920" y="5069840"/>
            <a:ext cx="1991360" cy="812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FBDD8C-3C7F-4A5F-B783-5C3B30C373E7}"/>
              </a:ext>
            </a:extLst>
          </p:cNvPr>
          <p:cNvCxnSpPr>
            <a:cxnSpLocks/>
          </p:cNvCxnSpPr>
          <p:nvPr/>
        </p:nvCxnSpPr>
        <p:spPr>
          <a:xfrm flipV="1">
            <a:off x="6918960" y="1943193"/>
            <a:ext cx="2743200" cy="9143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E3D3EF0-5CFF-4DD2-96A8-037E9BC82996}"/>
              </a:ext>
            </a:extLst>
          </p:cNvPr>
          <p:cNvCxnSpPr>
            <a:cxnSpLocks/>
          </p:cNvCxnSpPr>
          <p:nvPr/>
        </p:nvCxnSpPr>
        <p:spPr>
          <a:xfrm flipV="1">
            <a:off x="7741920" y="2164080"/>
            <a:ext cx="2414073" cy="1264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75B724C-56B3-420B-A757-B20236E0CCE1}"/>
              </a:ext>
            </a:extLst>
          </p:cNvPr>
          <p:cNvCxnSpPr>
            <a:cxnSpLocks/>
          </p:cNvCxnSpPr>
          <p:nvPr/>
        </p:nvCxnSpPr>
        <p:spPr>
          <a:xfrm flipV="1">
            <a:off x="8006080" y="3870960"/>
            <a:ext cx="2235200" cy="975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2066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778BDF1-23CC-4E53-BB8D-39FDB2A5BCFA}"/>
              </a:ext>
            </a:extLst>
          </p:cNvPr>
          <p:cNvPicPr>
            <a:picLocks noChangeAspect="1"/>
          </p:cNvPicPr>
          <p:nvPr/>
        </p:nvPicPr>
        <p:blipFill>
          <a:blip r:embed="rId2"/>
          <a:stretch>
            <a:fillRect/>
          </a:stretch>
        </p:blipFill>
        <p:spPr>
          <a:xfrm>
            <a:off x="6292220" y="1522505"/>
            <a:ext cx="5894894" cy="5344160"/>
          </a:xfrm>
          <a:prstGeom prst="rect">
            <a:avLst/>
          </a:prstGeom>
        </p:spPr>
      </p:pic>
      <p:sp>
        <p:nvSpPr>
          <p:cNvPr id="2" name="Title 1">
            <a:extLst>
              <a:ext uri="{FF2B5EF4-FFF2-40B4-BE49-F238E27FC236}">
                <a16:creationId xmlns:a16="http://schemas.microsoft.com/office/drawing/2014/main" id="{BB639DB5-EEF9-41A6-BFF0-56DE0C3E8D52}"/>
              </a:ext>
            </a:extLst>
          </p:cNvPr>
          <p:cNvSpPr>
            <a:spLocks noGrp="1"/>
          </p:cNvSpPr>
          <p:nvPr>
            <p:ph type="title"/>
          </p:nvPr>
        </p:nvSpPr>
        <p:spPr/>
        <p:txBody>
          <a:bodyPr/>
          <a:lstStyle/>
          <a:p>
            <a:r>
              <a:rPr lang="es-419"/>
              <a:t>Diseño redundante con rutas duplicadas donde puedan fluir los químicos</a:t>
            </a:r>
          </a:p>
        </p:txBody>
      </p:sp>
      <p:sp>
        <p:nvSpPr>
          <p:cNvPr id="4" name="TextBox 3">
            <a:extLst>
              <a:ext uri="{FF2B5EF4-FFF2-40B4-BE49-F238E27FC236}">
                <a16:creationId xmlns:a16="http://schemas.microsoft.com/office/drawing/2014/main" id="{E232FD00-8C0B-4920-923E-AE60F3B904E5}"/>
              </a:ext>
            </a:extLst>
          </p:cNvPr>
          <p:cNvSpPr txBox="1"/>
          <p:nvPr/>
        </p:nvSpPr>
        <p:spPr>
          <a:xfrm>
            <a:off x="3395569" y="4913434"/>
            <a:ext cx="2504212" cy="523220"/>
          </a:xfrm>
          <a:prstGeom prst="rect">
            <a:avLst/>
          </a:prstGeom>
          <a:noFill/>
        </p:spPr>
        <p:txBody>
          <a:bodyPr wrap="none" rtlCol="0">
            <a:spAutoFit/>
          </a:bodyPr>
          <a:lstStyle/>
          <a:p>
            <a:r>
              <a:rPr lang="es-419" dirty="0"/>
              <a:t>Salida para aire</a:t>
            </a:r>
          </a:p>
        </p:txBody>
      </p:sp>
      <p:cxnSp>
        <p:nvCxnSpPr>
          <p:cNvPr id="5" name="Straight Arrow Connector 4">
            <a:extLst>
              <a:ext uri="{FF2B5EF4-FFF2-40B4-BE49-F238E27FC236}">
                <a16:creationId xmlns:a16="http://schemas.microsoft.com/office/drawing/2014/main" id="{B7656BA4-33A0-4ADA-AB32-C4B3C132DED6}"/>
              </a:ext>
            </a:extLst>
          </p:cNvPr>
          <p:cNvCxnSpPr>
            <a:cxnSpLocks/>
            <a:stCxn id="4" idx="3"/>
          </p:cNvCxnSpPr>
          <p:nvPr/>
        </p:nvCxnSpPr>
        <p:spPr>
          <a:xfrm flipV="1">
            <a:off x="5899781" y="4176880"/>
            <a:ext cx="2329819" cy="9981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290A61-F2E0-40AA-8B83-2A218AB767F2}"/>
              </a:ext>
            </a:extLst>
          </p:cNvPr>
          <p:cNvSpPr txBox="1"/>
          <p:nvPr/>
        </p:nvSpPr>
        <p:spPr>
          <a:xfrm>
            <a:off x="329678" y="3176898"/>
            <a:ext cx="5766322" cy="523220"/>
          </a:xfrm>
          <a:prstGeom prst="rect">
            <a:avLst/>
          </a:prstGeom>
          <a:noFill/>
        </p:spPr>
        <p:txBody>
          <a:bodyPr wrap="none" rtlCol="0">
            <a:spAutoFit/>
          </a:bodyPr>
          <a:lstStyle/>
          <a:p>
            <a:r>
              <a:rPr lang="es-419" dirty="0"/>
              <a:t>Seleccionar tanque de almacenamiento</a:t>
            </a:r>
          </a:p>
        </p:txBody>
      </p:sp>
      <p:cxnSp>
        <p:nvCxnSpPr>
          <p:cNvPr id="10" name="Straight Arrow Connector 9">
            <a:extLst>
              <a:ext uri="{FF2B5EF4-FFF2-40B4-BE49-F238E27FC236}">
                <a16:creationId xmlns:a16="http://schemas.microsoft.com/office/drawing/2014/main" id="{45D5010B-BC5D-462B-BFCB-B347A7E33016}"/>
              </a:ext>
            </a:extLst>
          </p:cNvPr>
          <p:cNvCxnSpPr>
            <a:cxnSpLocks/>
            <a:stCxn id="9" idx="3"/>
          </p:cNvCxnSpPr>
          <p:nvPr/>
        </p:nvCxnSpPr>
        <p:spPr>
          <a:xfrm>
            <a:off x="6096000" y="3438508"/>
            <a:ext cx="1513840" cy="597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D94415-904A-4FEE-8704-2EBDD3E9542F}"/>
              </a:ext>
            </a:extLst>
          </p:cNvPr>
          <p:cNvSpPr txBox="1"/>
          <p:nvPr/>
        </p:nvSpPr>
        <p:spPr>
          <a:xfrm>
            <a:off x="1388740" y="2096739"/>
            <a:ext cx="4511041" cy="954107"/>
          </a:xfrm>
          <a:prstGeom prst="rect">
            <a:avLst/>
          </a:prstGeom>
          <a:noFill/>
        </p:spPr>
        <p:txBody>
          <a:bodyPr wrap="square" rtlCol="0">
            <a:spAutoFit/>
          </a:bodyPr>
          <a:lstStyle/>
          <a:p>
            <a:pPr algn="r"/>
            <a:r>
              <a:rPr lang="es-419" dirty="0"/>
              <a:t>Seleccione la válvula de flotador/tubo dosificador</a:t>
            </a:r>
          </a:p>
        </p:txBody>
      </p:sp>
      <p:cxnSp>
        <p:nvCxnSpPr>
          <p:cNvPr id="14" name="Straight Arrow Connector 13">
            <a:extLst>
              <a:ext uri="{FF2B5EF4-FFF2-40B4-BE49-F238E27FC236}">
                <a16:creationId xmlns:a16="http://schemas.microsoft.com/office/drawing/2014/main" id="{64503747-A0A0-461E-9B9A-789CE1BE5414}"/>
              </a:ext>
            </a:extLst>
          </p:cNvPr>
          <p:cNvCxnSpPr>
            <a:cxnSpLocks/>
            <a:stCxn id="13" idx="3"/>
          </p:cNvCxnSpPr>
          <p:nvPr/>
        </p:nvCxnSpPr>
        <p:spPr>
          <a:xfrm>
            <a:off x="5899781" y="2573793"/>
            <a:ext cx="2238379" cy="4236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6AFBE07-AAA7-4608-8BF4-1578D19B161B}"/>
              </a:ext>
            </a:extLst>
          </p:cNvPr>
          <p:cNvCxnSpPr>
            <a:cxnSpLocks/>
            <a:stCxn id="13" idx="3"/>
          </p:cNvCxnSpPr>
          <p:nvPr/>
        </p:nvCxnSpPr>
        <p:spPr>
          <a:xfrm>
            <a:off x="5899781" y="2573793"/>
            <a:ext cx="2238379" cy="818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A9DEE10-E1F4-4F72-A85D-336D06AF84F6}"/>
              </a:ext>
            </a:extLst>
          </p:cNvPr>
          <p:cNvCxnSpPr>
            <a:cxnSpLocks/>
            <a:stCxn id="9" idx="3"/>
          </p:cNvCxnSpPr>
          <p:nvPr/>
        </p:nvCxnSpPr>
        <p:spPr>
          <a:xfrm>
            <a:off x="6096000" y="3438508"/>
            <a:ext cx="1090845" cy="64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FEBDD47-6833-4785-96FA-B5AE08361C8B}"/>
              </a:ext>
            </a:extLst>
          </p:cNvPr>
          <p:cNvSpPr txBox="1"/>
          <p:nvPr/>
        </p:nvSpPr>
        <p:spPr>
          <a:xfrm>
            <a:off x="79436" y="3960087"/>
            <a:ext cx="6035627" cy="523220"/>
          </a:xfrm>
          <a:prstGeom prst="rect">
            <a:avLst/>
          </a:prstGeom>
          <a:noFill/>
        </p:spPr>
        <p:txBody>
          <a:bodyPr wrap="none" rtlCol="0">
            <a:spAutoFit/>
          </a:bodyPr>
          <a:lstStyle/>
          <a:p>
            <a:r>
              <a:rPr lang="es-419" dirty="0"/>
              <a:t>Desagües de tanques de almacenamiento</a:t>
            </a:r>
          </a:p>
        </p:txBody>
      </p:sp>
      <p:cxnSp>
        <p:nvCxnSpPr>
          <p:cNvPr id="24" name="Straight Arrow Connector 23">
            <a:extLst>
              <a:ext uri="{FF2B5EF4-FFF2-40B4-BE49-F238E27FC236}">
                <a16:creationId xmlns:a16="http://schemas.microsoft.com/office/drawing/2014/main" id="{4A3D6FB8-1189-4BA2-9F54-1FC7A4AD03B2}"/>
              </a:ext>
            </a:extLst>
          </p:cNvPr>
          <p:cNvCxnSpPr>
            <a:cxnSpLocks/>
            <a:stCxn id="23" idx="3"/>
          </p:cNvCxnSpPr>
          <p:nvPr/>
        </p:nvCxnSpPr>
        <p:spPr>
          <a:xfrm>
            <a:off x="6115063" y="4221697"/>
            <a:ext cx="702297"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7728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E58E-5690-4E02-ADEE-FF525A6DD054}"/>
              </a:ext>
            </a:extLst>
          </p:cNvPr>
          <p:cNvSpPr>
            <a:spLocks noGrp="1"/>
          </p:cNvSpPr>
          <p:nvPr>
            <p:ph type="title"/>
          </p:nvPr>
        </p:nvSpPr>
        <p:spPr/>
        <p:txBody>
          <a:bodyPr/>
          <a:lstStyle/>
          <a:p>
            <a:r>
              <a:rPr lang="es-419"/>
              <a:t>Las válvulas flotadoras son más grandes para mayores caudales</a:t>
            </a:r>
          </a:p>
        </p:txBody>
      </p:sp>
      <p:sp>
        <p:nvSpPr>
          <p:cNvPr id="4" name="Content Placeholder 3">
            <a:extLst>
              <a:ext uri="{FF2B5EF4-FFF2-40B4-BE49-F238E27FC236}">
                <a16:creationId xmlns:a16="http://schemas.microsoft.com/office/drawing/2014/main" id="{8BD03CCC-5ACB-4A60-891E-DACD515287F3}"/>
              </a:ext>
            </a:extLst>
          </p:cNvPr>
          <p:cNvSpPr>
            <a:spLocks noGrp="1"/>
          </p:cNvSpPr>
          <p:nvPr>
            <p:ph idx="1"/>
          </p:nvPr>
        </p:nvSpPr>
        <p:spPr>
          <a:xfrm>
            <a:off x="152400" y="1600200"/>
            <a:ext cx="4168753" cy="4525963"/>
          </a:xfrm>
        </p:spPr>
        <p:txBody>
          <a:bodyPr/>
          <a:lstStyle/>
          <a:p>
            <a:pPr marL="0" indent="0">
              <a:buNone/>
            </a:pPr>
            <a:r>
              <a:rPr lang="es-419" dirty="0"/>
              <a:t>El orificio dentro de la válvula flotadora debe ser lo suficientemente grande como para entregar el caudal químico máximo, incluso cuando el tanque de almacenamiento casi se vacía.</a:t>
            </a:r>
          </a:p>
        </p:txBody>
      </p:sp>
      <p:pic>
        <p:nvPicPr>
          <p:cNvPr id="3" name="Picture 2">
            <a:extLst>
              <a:ext uri="{FF2B5EF4-FFF2-40B4-BE49-F238E27FC236}">
                <a16:creationId xmlns:a16="http://schemas.microsoft.com/office/drawing/2014/main" id="{7BDA0FE0-07BB-4FBC-8DE2-CCA8D753D976}"/>
              </a:ext>
            </a:extLst>
          </p:cNvPr>
          <p:cNvPicPr>
            <a:picLocks noChangeAspect="1"/>
          </p:cNvPicPr>
          <p:nvPr/>
        </p:nvPicPr>
        <p:blipFill>
          <a:blip r:embed="rId2"/>
          <a:stretch>
            <a:fillRect/>
          </a:stretch>
        </p:blipFill>
        <p:spPr>
          <a:xfrm>
            <a:off x="4321153" y="1509770"/>
            <a:ext cx="7870847" cy="5348230"/>
          </a:xfrm>
          <a:prstGeom prst="rect">
            <a:avLst/>
          </a:prstGeom>
        </p:spPr>
      </p:pic>
    </p:spTree>
    <p:extLst>
      <p:ext uri="{BB962C8B-B14F-4D97-AF65-F5344CB8AC3E}">
        <p14:creationId xmlns:p14="http://schemas.microsoft.com/office/powerpoint/2010/main" val="11331568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0553-D722-41C9-8496-3BBC481F48AC}"/>
              </a:ext>
            </a:extLst>
          </p:cNvPr>
          <p:cNvSpPr>
            <a:spLocks noGrp="1"/>
          </p:cNvSpPr>
          <p:nvPr>
            <p:ph type="title"/>
          </p:nvPr>
        </p:nvSpPr>
        <p:spPr>
          <a:xfrm>
            <a:off x="457199" y="228600"/>
            <a:ext cx="8624657" cy="1143000"/>
          </a:xfrm>
        </p:spPr>
        <p:txBody>
          <a:bodyPr/>
          <a:lstStyle/>
          <a:p>
            <a:r>
              <a:rPr lang="es-419" sz="3600" dirty="0"/>
              <a:t>Mejoras del nuevo tanque de nivel constante y tubos dosificadores modulares</a:t>
            </a:r>
          </a:p>
        </p:txBody>
      </p:sp>
      <p:sp>
        <p:nvSpPr>
          <p:cNvPr id="3" name="Content Placeholder 2">
            <a:extLst>
              <a:ext uri="{FF2B5EF4-FFF2-40B4-BE49-F238E27FC236}">
                <a16:creationId xmlns:a16="http://schemas.microsoft.com/office/drawing/2014/main" id="{3A9E2035-A6C0-4A7B-904A-69F0968D190A}"/>
              </a:ext>
            </a:extLst>
          </p:cNvPr>
          <p:cNvSpPr>
            <a:spLocks noGrp="1"/>
          </p:cNvSpPr>
          <p:nvPr>
            <p:ph idx="1"/>
          </p:nvPr>
        </p:nvSpPr>
        <p:spPr>
          <a:xfrm>
            <a:off x="457200" y="1600200"/>
            <a:ext cx="8514080" cy="4525963"/>
          </a:xfrm>
        </p:spPr>
        <p:txBody>
          <a:bodyPr/>
          <a:lstStyle/>
          <a:p>
            <a:r>
              <a:rPr lang="es-419" sz="2800" dirty="0"/>
              <a:t>Salida de aire después de tubos dosificadores para que el sistema pueda rellenarse fácilmente después de la limpieza
Posibilidad de limpiar sin desmontar
Los tubos dosificadores se llenan de abajo hacia arriba para eliminar las burbujas de aire
Redundancia del tanque de almacenamiento hasta el  dosificador
Menos accesorios de púas
Quizás menos válvulas
Los accesorios de púas siempre apuntan hacia abajo
</a:t>
            </a:r>
          </a:p>
        </p:txBody>
      </p:sp>
      <p:pic>
        <p:nvPicPr>
          <p:cNvPr id="4" name="Picture 3">
            <a:extLst>
              <a:ext uri="{FF2B5EF4-FFF2-40B4-BE49-F238E27FC236}">
                <a16:creationId xmlns:a16="http://schemas.microsoft.com/office/drawing/2014/main" id="{EBE39615-0C48-4811-AC84-229EEDB14E24}"/>
              </a:ext>
            </a:extLst>
          </p:cNvPr>
          <p:cNvPicPr>
            <a:picLocks noChangeAspect="1"/>
          </p:cNvPicPr>
          <p:nvPr/>
        </p:nvPicPr>
        <p:blipFill rotWithShape="1">
          <a:blip r:embed="rId2">
            <a:clrChange>
              <a:clrFrom>
                <a:srgbClr val="FFFFFF"/>
              </a:clrFrom>
              <a:clrTo>
                <a:srgbClr val="FFFFFF">
                  <a:alpha val="0"/>
                </a:srgbClr>
              </a:clrTo>
            </a:clrChange>
          </a:blip>
          <a:srcRect l="15471"/>
          <a:stretch/>
        </p:blipFill>
        <p:spPr>
          <a:xfrm>
            <a:off x="9081856" y="0"/>
            <a:ext cx="3552766" cy="6858000"/>
          </a:xfrm>
          <a:prstGeom prst="rect">
            <a:avLst/>
          </a:prstGeom>
        </p:spPr>
      </p:pic>
    </p:spTree>
    <p:extLst>
      <p:ext uri="{BB962C8B-B14F-4D97-AF65-F5344CB8AC3E}">
        <p14:creationId xmlns:p14="http://schemas.microsoft.com/office/powerpoint/2010/main" val="3141518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5B99-5303-4297-AAA6-534DA99383E5}"/>
              </a:ext>
            </a:extLst>
          </p:cNvPr>
          <p:cNvSpPr>
            <a:spLocks noGrp="1"/>
          </p:cNvSpPr>
          <p:nvPr>
            <p:ph type="title"/>
          </p:nvPr>
        </p:nvSpPr>
        <p:spPr>
          <a:xfrm>
            <a:off x="457199" y="228600"/>
            <a:ext cx="9850583" cy="1143000"/>
          </a:xfrm>
        </p:spPr>
        <p:txBody>
          <a:bodyPr/>
          <a:lstStyle/>
          <a:p>
            <a:r>
              <a:rPr lang="es-ES" dirty="0"/>
              <a:t>Nuevo diseño para los tubos de dosificación</a:t>
            </a:r>
            <a:endParaRPr lang="en-US" dirty="0"/>
          </a:p>
        </p:txBody>
      </p:sp>
      <p:pic>
        <p:nvPicPr>
          <p:cNvPr id="3" name="Picture 2">
            <a:extLst>
              <a:ext uri="{FF2B5EF4-FFF2-40B4-BE49-F238E27FC236}">
                <a16:creationId xmlns:a16="http://schemas.microsoft.com/office/drawing/2014/main" id="{BE9FAB15-F276-486E-BE8A-0B77F2323C12}"/>
              </a:ext>
            </a:extLst>
          </p:cNvPr>
          <p:cNvPicPr>
            <a:picLocks noChangeAspect="1"/>
          </p:cNvPicPr>
          <p:nvPr/>
        </p:nvPicPr>
        <p:blipFill>
          <a:blip r:embed="rId3"/>
          <a:stretch>
            <a:fillRect/>
          </a:stretch>
        </p:blipFill>
        <p:spPr>
          <a:xfrm>
            <a:off x="10557147" y="0"/>
            <a:ext cx="1634853" cy="6858000"/>
          </a:xfrm>
          <a:prstGeom prst="rect">
            <a:avLst/>
          </a:prstGeom>
        </p:spPr>
      </p:pic>
      <p:pic>
        <p:nvPicPr>
          <p:cNvPr id="4" name="Picture 3">
            <a:extLst>
              <a:ext uri="{FF2B5EF4-FFF2-40B4-BE49-F238E27FC236}">
                <a16:creationId xmlns:a16="http://schemas.microsoft.com/office/drawing/2014/main" id="{020F268B-FB4C-4895-9ED6-2EBC40255025}"/>
              </a:ext>
            </a:extLst>
          </p:cNvPr>
          <p:cNvPicPr>
            <a:picLocks noChangeAspect="1"/>
          </p:cNvPicPr>
          <p:nvPr/>
        </p:nvPicPr>
        <p:blipFill>
          <a:blip r:embed="rId4"/>
          <a:stretch>
            <a:fillRect/>
          </a:stretch>
        </p:blipFill>
        <p:spPr>
          <a:xfrm>
            <a:off x="5008880" y="1763504"/>
            <a:ext cx="4669248" cy="4627136"/>
          </a:xfrm>
          <a:prstGeom prst="rect">
            <a:avLst/>
          </a:prstGeom>
        </p:spPr>
      </p:pic>
      <p:sp>
        <p:nvSpPr>
          <p:cNvPr id="5" name="TextBox 4">
            <a:extLst>
              <a:ext uri="{FF2B5EF4-FFF2-40B4-BE49-F238E27FC236}">
                <a16:creationId xmlns:a16="http://schemas.microsoft.com/office/drawing/2014/main" id="{47C276B7-48CC-4518-A170-B7A948FF235A}"/>
              </a:ext>
            </a:extLst>
          </p:cNvPr>
          <p:cNvSpPr txBox="1"/>
          <p:nvPr/>
        </p:nvSpPr>
        <p:spPr>
          <a:xfrm>
            <a:off x="2413056" y="5550013"/>
            <a:ext cx="1928733" cy="523220"/>
          </a:xfrm>
          <a:prstGeom prst="rect">
            <a:avLst/>
          </a:prstGeom>
          <a:noFill/>
        </p:spPr>
        <p:txBody>
          <a:bodyPr wrap="none" rtlCol="0">
            <a:spAutoFit/>
          </a:bodyPr>
          <a:lstStyle/>
          <a:p>
            <a:r>
              <a:rPr lang="en-US" dirty="0"/>
              <a:t>Dosing tube</a:t>
            </a:r>
          </a:p>
        </p:txBody>
      </p:sp>
      <p:cxnSp>
        <p:nvCxnSpPr>
          <p:cNvPr id="6" name="Straight Arrow Connector 5">
            <a:extLst>
              <a:ext uri="{FF2B5EF4-FFF2-40B4-BE49-F238E27FC236}">
                <a16:creationId xmlns:a16="http://schemas.microsoft.com/office/drawing/2014/main" id="{25F7C881-8D90-4573-ACFD-2F64EB7F878A}"/>
              </a:ext>
            </a:extLst>
          </p:cNvPr>
          <p:cNvCxnSpPr>
            <a:cxnSpLocks/>
            <a:stCxn id="5" idx="3"/>
          </p:cNvCxnSpPr>
          <p:nvPr/>
        </p:nvCxnSpPr>
        <p:spPr>
          <a:xfrm>
            <a:off x="4341789" y="5811623"/>
            <a:ext cx="2516211"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C5A6E7B-9DC1-4419-B740-951D8A84DFA9}"/>
              </a:ext>
            </a:extLst>
          </p:cNvPr>
          <p:cNvSpPr txBox="1"/>
          <p:nvPr/>
        </p:nvSpPr>
        <p:spPr>
          <a:xfrm>
            <a:off x="9678128" y="2274636"/>
            <a:ext cx="1082348" cy="523220"/>
          </a:xfrm>
          <a:prstGeom prst="rect">
            <a:avLst/>
          </a:prstGeom>
          <a:noFill/>
        </p:spPr>
        <p:txBody>
          <a:bodyPr wrap="none" rtlCol="0">
            <a:spAutoFit/>
          </a:bodyPr>
          <a:lstStyle/>
          <a:p>
            <a:r>
              <a:rPr lang="en-US" dirty="0"/>
              <a:t>Union</a:t>
            </a:r>
          </a:p>
        </p:txBody>
      </p:sp>
      <p:sp>
        <p:nvSpPr>
          <p:cNvPr id="10" name="TextBox 9">
            <a:extLst>
              <a:ext uri="{FF2B5EF4-FFF2-40B4-BE49-F238E27FC236}">
                <a16:creationId xmlns:a16="http://schemas.microsoft.com/office/drawing/2014/main" id="{60C141A0-2892-446E-8951-1E9DE1721B16}"/>
              </a:ext>
            </a:extLst>
          </p:cNvPr>
          <p:cNvSpPr txBox="1"/>
          <p:nvPr/>
        </p:nvSpPr>
        <p:spPr>
          <a:xfrm>
            <a:off x="602422" y="6269122"/>
            <a:ext cx="10168168" cy="523220"/>
          </a:xfrm>
          <a:prstGeom prst="rect">
            <a:avLst/>
          </a:prstGeom>
          <a:noFill/>
        </p:spPr>
        <p:txBody>
          <a:bodyPr wrap="none" rtlCol="0">
            <a:spAutoFit/>
          </a:bodyPr>
          <a:lstStyle/>
          <a:p>
            <a:r>
              <a:rPr lang="en-US" dirty="0"/>
              <a:t>PVC pipe cut in half. Holds dosing tubes taut and provides protection</a:t>
            </a:r>
          </a:p>
        </p:txBody>
      </p:sp>
      <p:cxnSp>
        <p:nvCxnSpPr>
          <p:cNvPr id="11" name="Straight Arrow Connector 10">
            <a:extLst>
              <a:ext uri="{FF2B5EF4-FFF2-40B4-BE49-F238E27FC236}">
                <a16:creationId xmlns:a16="http://schemas.microsoft.com/office/drawing/2014/main" id="{D15C0C37-C6C5-48D0-BE75-F348BD7D06D4}"/>
              </a:ext>
            </a:extLst>
          </p:cNvPr>
          <p:cNvCxnSpPr>
            <a:cxnSpLocks/>
          </p:cNvCxnSpPr>
          <p:nvPr/>
        </p:nvCxnSpPr>
        <p:spPr>
          <a:xfrm flipV="1">
            <a:off x="3687816" y="6203464"/>
            <a:ext cx="2712984" cy="1871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46D9C2-CA33-4C4A-AE28-6563C5D1CA52}"/>
              </a:ext>
            </a:extLst>
          </p:cNvPr>
          <p:cNvCxnSpPr>
            <a:cxnSpLocks/>
            <a:stCxn id="9" idx="1"/>
          </p:cNvCxnSpPr>
          <p:nvPr/>
        </p:nvCxnSpPr>
        <p:spPr>
          <a:xfrm flipH="1">
            <a:off x="8890000" y="2536246"/>
            <a:ext cx="788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9764BA-7A7B-41AB-924C-120B71FEF3C9}"/>
              </a:ext>
            </a:extLst>
          </p:cNvPr>
          <p:cNvCxnSpPr>
            <a:cxnSpLocks/>
            <a:stCxn id="9" idx="3"/>
          </p:cNvCxnSpPr>
          <p:nvPr/>
        </p:nvCxnSpPr>
        <p:spPr>
          <a:xfrm flipV="1">
            <a:off x="10760476" y="2067631"/>
            <a:ext cx="161524" cy="4686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11944D-427D-4F10-9ED5-02681AC929FE}"/>
              </a:ext>
            </a:extLst>
          </p:cNvPr>
          <p:cNvCxnSpPr>
            <a:cxnSpLocks/>
          </p:cNvCxnSpPr>
          <p:nvPr/>
        </p:nvCxnSpPr>
        <p:spPr>
          <a:xfrm flipV="1">
            <a:off x="9062720" y="4021212"/>
            <a:ext cx="2113280" cy="24066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69C7E89-8A48-47C8-988A-155FE4EB8480}"/>
              </a:ext>
            </a:extLst>
          </p:cNvPr>
          <p:cNvSpPr txBox="1"/>
          <p:nvPr/>
        </p:nvSpPr>
        <p:spPr>
          <a:xfrm>
            <a:off x="690577" y="3603326"/>
            <a:ext cx="4230149" cy="1815882"/>
          </a:xfrm>
          <a:prstGeom prst="rect">
            <a:avLst/>
          </a:prstGeom>
          <a:noFill/>
        </p:spPr>
        <p:txBody>
          <a:bodyPr wrap="square" rtlCol="0">
            <a:spAutoFit/>
          </a:bodyPr>
          <a:lstStyle/>
          <a:p>
            <a:r>
              <a:rPr lang="en-US" dirty="0"/>
              <a:t>PVC disc with holes that are slightly smaller than the OD of the dosing tubes (glued into the union)</a:t>
            </a:r>
          </a:p>
        </p:txBody>
      </p:sp>
      <p:cxnSp>
        <p:nvCxnSpPr>
          <p:cNvPr id="24" name="Straight Arrow Connector 23">
            <a:extLst>
              <a:ext uri="{FF2B5EF4-FFF2-40B4-BE49-F238E27FC236}">
                <a16:creationId xmlns:a16="http://schemas.microsoft.com/office/drawing/2014/main" id="{41335ADC-2EE3-40C9-93B5-8000B8C1002F}"/>
              </a:ext>
            </a:extLst>
          </p:cNvPr>
          <p:cNvCxnSpPr>
            <a:cxnSpLocks/>
            <a:stCxn id="23" idx="3"/>
          </p:cNvCxnSpPr>
          <p:nvPr/>
        </p:nvCxnSpPr>
        <p:spPr>
          <a:xfrm flipV="1">
            <a:off x="4920726" y="4021214"/>
            <a:ext cx="1635759" cy="4900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3796648-9C46-49B6-A23F-09256920451F}"/>
              </a:ext>
            </a:extLst>
          </p:cNvPr>
          <p:cNvSpPr txBox="1"/>
          <p:nvPr/>
        </p:nvSpPr>
        <p:spPr>
          <a:xfrm>
            <a:off x="646498" y="1501831"/>
            <a:ext cx="4318305" cy="1938992"/>
          </a:xfrm>
          <a:prstGeom prst="rect">
            <a:avLst/>
          </a:prstGeom>
          <a:noFill/>
        </p:spPr>
        <p:txBody>
          <a:bodyPr wrap="square" rtlCol="0">
            <a:spAutoFit/>
          </a:bodyPr>
          <a:lstStyle/>
          <a:p>
            <a:r>
              <a:rPr lang="es-ES" sz="2000" dirty="0"/>
              <a:t>Los extremos de los tubos se cortan en ángulo para que puedan meterse a través de pequeños orificios en el disco y luego jalar el tubo para crear un sello hermético al líquido
</a:t>
            </a:r>
            <a:endParaRPr lang="en-US" sz="2000" dirty="0"/>
          </a:p>
        </p:txBody>
      </p:sp>
      <p:cxnSp>
        <p:nvCxnSpPr>
          <p:cNvPr id="28" name="Straight Arrow Connector 27">
            <a:extLst>
              <a:ext uri="{FF2B5EF4-FFF2-40B4-BE49-F238E27FC236}">
                <a16:creationId xmlns:a16="http://schemas.microsoft.com/office/drawing/2014/main" id="{41F0751C-F0D1-4C8B-9E46-3388153410BE}"/>
              </a:ext>
            </a:extLst>
          </p:cNvPr>
          <p:cNvCxnSpPr>
            <a:cxnSpLocks/>
            <a:stCxn id="27" idx="3"/>
          </p:cNvCxnSpPr>
          <p:nvPr/>
        </p:nvCxnSpPr>
        <p:spPr>
          <a:xfrm flipV="1">
            <a:off x="4964803" y="1961329"/>
            <a:ext cx="1917153" cy="5099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742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447B-955B-4892-8809-089A5FF80A4F}"/>
              </a:ext>
            </a:extLst>
          </p:cNvPr>
          <p:cNvSpPr>
            <a:spLocks noGrp="1"/>
          </p:cNvSpPr>
          <p:nvPr>
            <p:ph type="title"/>
          </p:nvPr>
        </p:nvSpPr>
        <p:spPr>
          <a:xfrm>
            <a:off x="457199" y="228600"/>
            <a:ext cx="7274561" cy="1143000"/>
          </a:xfrm>
        </p:spPr>
        <p:txBody>
          <a:bodyPr/>
          <a:lstStyle/>
          <a:p>
            <a:r>
              <a:rPr lang="es-ES" sz="4000" dirty="0"/>
              <a:t>Limpieza del CLT y de los módulos de tubos dosificadores</a:t>
            </a:r>
            <a:endParaRPr lang="en-US" sz="4000" dirty="0"/>
          </a:p>
        </p:txBody>
      </p:sp>
      <p:sp>
        <p:nvSpPr>
          <p:cNvPr id="3" name="Content Placeholder 2">
            <a:extLst>
              <a:ext uri="{FF2B5EF4-FFF2-40B4-BE49-F238E27FC236}">
                <a16:creationId xmlns:a16="http://schemas.microsoft.com/office/drawing/2014/main" id="{FA52DC2A-DEBB-403F-8C5A-1EAE09F533E7}"/>
              </a:ext>
            </a:extLst>
          </p:cNvPr>
          <p:cNvSpPr>
            <a:spLocks noGrp="1"/>
          </p:cNvSpPr>
          <p:nvPr>
            <p:ph idx="1"/>
          </p:nvPr>
        </p:nvSpPr>
        <p:spPr>
          <a:xfrm>
            <a:off x="457200" y="1600200"/>
            <a:ext cx="7274560" cy="4525963"/>
          </a:xfrm>
        </p:spPr>
        <p:txBody>
          <a:bodyPr/>
          <a:lstStyle/>
          <a:p>
            <a:r>
              <a:rPr lang="es-ES" dirty="0"/>
              <a:t>Se puede escoger el otro tanque de nivel constante y el otro módulo del tubos de dosificación</a:t>
            </a:r>
          </a:p>
          <a:p>
            <a:r>
              <a:rPr lang="es-ES" dirty="0"/>
              <a:t>Los componentes que se necesita limpiar, se puede drenar, enjuagar con agua y luego volver a llenar con vinagre para eliminar los depósitos de CaCO3.</a:t>
            </a:r>
            <a:endParaRPr lang="en-US" dirty="0"/>
          </a:p>
        </p:txBody>
      </p:sp>
      <p:pic>
        <p:nvPicPr>
          <p:cNvPr id="4" name="Picture 3">
            <a:extLst>
              <a:ext uri="{FF2B5EF4-FFF2-40B4-BE49-F238E27FC236}">
                <a16:creationId xmlns:a16="http://schemas.microsoft.com/office/drawing/2014/main" id="{EA3100FB-14E1-4D0F-9510-BB696C049C34}"/>
              </a:ext>
            </a:extLst>
          </p:cNvPr>
          <p:cNvPicPr>
            <a:picLocks noChangeAspect="1"/>
          </p:cNvPicPr>
          <p:nvPr/>
        </p:nvPicPr>
        <p:blipFill>
          <a:blip r:embed="rId2"/>
          <a:stretch>
            <a:fillRect/>
          </a:stretch>
        </p:blipFill>
        <p:spPr>
          <a:xfrm>
            <a:off x="7891849" y="0"/>
            <a:ext cx="4300151" cy="6858000"/>
          </a:xfrm>
          <a:prstGeom prst="rect">
            <a:avLst/>
          </a:prstGeom>
        </p:spPr>
      </p:pic>
      <p:cxnSp>
        <p:nvCxnSpPr>
          <p:cNvPr id="5" name="Straight Arrow Connector 4">
            <a:extLst>
              <a:ext uri="{FF2B5EF4-FFF2-40B4-BE49-F238E27FC236}">
                <a16:creationId xmlns:a16="http://schemas.microsoft.com/office/drawing/2014/main" id="{4C7C1025-55E4-4881-AED1-00CC430A308B}"/>
              </a:ext>
            </a:extLst>
          </p:cNvPr>
          <p:cNvCxnSpPr>
            <a:cxnSpLocks/>
          </p:cNvCxnSpPr>
          <p:nvPr/>
        </p:nvCxnSpPr>
        <p:spPr>
          <a:xfrm flipV="1">
            <a:off x="7650480" y="629920"/>
            <a:ext cx="1473200" cy="1483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EDA341D-79BB-47AC-B096-136917B947B8}"/>
              </a:ext>
            </a:extLst>
          </p:cNvPr>
          <p:cNvCxnSpPr>
            <a:cxnSpLocks/>
          </p:cNvCxnSpPr>
          <p:nvPr/>
        </p:nvCxnSpPr>
        <p:spPr>
          <a:xfrm flipV="1">
            <a:off x="7650480" y="1076960"/>
            <a:ext cx="1402080" cy="1036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A53E4D-C02D-4941-8D8C-0A95BE75B6CF}"/>
              </a:ext>
            </a:extLst>
          </p:cNvPr>
          <p:cNvCxnSpPr>
            <a:cxnSpLocks/>
          </p:cNvCxnSpPr>
          <p:nvPr/>
        </p:nvCxnSpPr>
        <p:spPr>
          <a:xfrm>
            <a:off x="7650480" y="2113280"/>
            <a:ext cx="127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691D33-92AF-48A9-AA5C-212CAECFBFD2}"/>
              </a:ext>
            </a:extLst>
          </p:cNvPr>
          <p:cNvCxnSpPr>
            <a:cxnSpLocks/>
          </p:cNvCxnSpPr>
          <p:nvPr/>
        </p:nvCxnSpPr>
        <p:spPr>
          <a:xfrm>
            <a:off x="7731760" y="4958080"/>
            <a:ext cx="1087120" cy="6908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A5EC748-AC40-4AE2-8639-551F6C09271F}"/>
              </a:ext>
            </a:extLst>
          </p:cNvPr>
          <p:cNvCxnSpPr>
            <a:cxnSpLocks/>
          </p:cNvCxnSpPr>
          <p:nvPr/>
        </p:nvCxnSpPr>
        <p:spPr>
          <a:xfrm>
            <a:off x="7731760" y="4958080"/>
            <a:ext cx="1503680" cy="1277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8511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199" y="228600"/>
            <a:ext cx="7259935" cy="1143000"/>
          </a:xfrm>
        </p:spPr>
        <p:txBody>
          <a:bodyPr/>
          <a:lstStyle/>
          <a:p>
            <a:r>
              <a:rPr lang="es-419" dirty="0"/>
              <a:t>Controlador de dosis de los químicos</a:t>
            </a:r>
          </a:p>
        </p:txBody>
      </p:sp>
      <p:sp>
        <p:nvSpPr>
          <p:cNvPr id="208899" name="Rectangle 3"/>
          <p:cNvSpPr>
            <a:spLocks noGrp="1" noChangeArrowheads="1"/>
          </p:cNvSpPr>
          <p:nvPr>
            <p:ph idx="1"/>
          </p:nvPr>
        </p:nvSpPr>
        <p:spPr>
          <a:xfrm>
            <a:off x="457200" y="1600200"/>
            <a:ext cx="7149402" cy="4525963"/>
          </a:xfrm>
        </p:spPr>
        <p:txBody>
          <a:bodyPr/>
          <a:lstStyle/>
          <a:p>
            <a:r>
              <a:rPr lang="es-ES" dirty="0"/>
              <a:t>Flujo de coagulante y cloro proporcional al caudal de la planta (el flujo de los químicos se apagan cuando la planta se apaga)
Dosis de los químicos directamente ajustable</a:t>
            </a:r>
            <a:endParaRPr lang="es-419" dirty="0"/>
          </a:p>
        </p:txBody>
      </p:sp>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3"/>
          <a:stretch>
            <a:fillRect/>
          </a:stretch>
        </p:blipFill>
        <p:spPr>
          <a:xfrm>
            <a:off x="10689022" y="403402"/>
            <a:ext cx="287214" cy="656869"/>
          </a:xfrm>
          <a:prstGeom prst="rect">
            <a:avLst/>
          </a:prstGeom>
        </p:spPr>
      </p:pic>
      <p:pic>
        <p:nvPicPr>
          <p:cNvPr id="6" name="Picture 5">
            <a:extLst>
              <a:ext uri="{FF2B5EF4-FFF2-40B4-BE49-F238E27FC236}">
                <a16:creationId xmlns:a16="http://schemas.microsoft.com/office/drawing/2014/main" id="{8C854B00-ED4A-488B-AF04-A5751413DB26}"/>
              </a:ext>
            </a:extLst>
          </p:cNvPr>
          <p:cNvPicPr>
            <a:picLocks noChangeAspect="1"/>
          </p:cNvPicPr>
          <p:nvPr/>
        </p:nvPicPr>
        <p:blipFill>
          <a:blip r:embed="rId4"/>
          <a:stretch>
            <a:fillRect/>
          </a:stretch>
        </p:blipFill>
        <p:spPr>
          <a:xfrm>
            <a:off x="7891849" y="0"/>
            <a:ext cx="4300151" cy="6858000"/>
          </a:xfrm>
          <a:prstGeom prst="rect">
            <a:avLst/>
          </a:prstGeom>
        </p:spPr>
      </p:pic>
      <p:pic>
        <p:nvPicPr>
          <p:cNvPr id="7" name="Picture 6">
            <a:extLst>
              <a:ext uri="{FF2B5EF4-FFF2-40B4-BE49-F238E27FC236}">
                <a16:creationId xmlns:a16="http://schemas.microsoft.com/office/drawing/2014/main" id="{D12D2125-8DE2-433F-884B-7E50F3B8EE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767684" y="3962400"/>
            <a:ext cx="5838918" cy="533400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20D9D-FDCF-48BE-81B2-B8A0672C47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5743" y="228600"/>
            <a:ext cx="12288180" cy="6690946"/>
          </a:xfrm>
          <a:prstGeom prst="rect">
            <a:avLst/>
          </a:prstGeom>
        </p:spPr>
      </p:pic>
      <p:pic>
        <p:nvPicPr>
          <p:cNvPr id="6" name="Picture 5">
            <a:extLst>
              <a:ext uri="{FF2B5EF4-FFF2-40B4-BE49-F238E27FC236}">
                <a16:creationId xmlns:a16="http://schemas.microsoft.com/office/drawing/2014/main" id="{A5F3E2D0-F59D-40DF-BD9C-49E959C496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840" y="171188"/>
            <a:ext cx="12400840" cy="6762792"/>
          </a:xfrm>
          <a:prstGeom prst="rect">
            <a:avLst/>
          </a:prstGeom>
        </p:spPr>
      </p:pic>
      <p:pic>
        <p:nvPicPr>
          <p:cNvPr id="4" name="Picture 3">
            <a:extLst>
              <a:ext uri="{FF2B5EF4-FFF2-40B4-BE49-F238E27FC236}">
                <a16:creationId xmlns:a16="http://schemas.microsoft.com/office/drawing/2014/main" id="{46FA302A-AAA3-4921-A5D7-428AF0E897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648" y="0"/>
            <a:ext cx="12008673" cy="6858000"/>
          </a:xfrm>
          <a:prstGeom prst="rect">
            <a:avLst/>
          </a:prstGeom>
        </p:spPr>
      </p:pic>
      <p:sp>
        <p:nvSpPr>
          <p:cNvPr id="7" name="Rectangle 6">
            <a:extLst>
              <a:ext uri="{FF2B5EF4-FFF2-40B4-BE49-F238E27FC236}">
                <a16:creationId xmlns:a16="http://schemas.microsoft.com/office/drawing/2014/main" id="{FF2FB014-3728-4345-8F29-C9FE3081679C}"/>
              </a:ext>
            </a:extLst>
          </p:cNvPr>
          <p:cNvSpPr/>
          <p:nvPr/>
        </p:nvSpPr>
        <p:spPr>
          <a:xfrm>
            <a:off x="11259403" y="0"/>
            <a:ext cx="942309" cy="1378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050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320272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24A0-8267-4AB5-B927-39A9EC6B74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30ABD8-1A1C-4ADF-9D19-3BA89626222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98DF26F-E6E8-45DA-94CE-DC06CDC88BA4}"/>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056AE6E9-7CB4-49B5-9AD7-582F3676742F}"/>
              </a:ext>
            </a:extLst>
          </p:cNvPr>
          <p:cNvPicPr>
            <a:picLocks noChangeAspect="1"/>
          </p:cNvPicPr>
          <p:nvPr/>
        </p:nvPicPr>
        <p:blipFill>
          <a:blip r:embed="rId2"/>
          <a:stretch>
            <a:fillRect/>
          </a:stretch>
        </p:blipFill>
        <p:spPr>
          <a:xfrm>
            <a:off x="-1" y="1"/>
            <a:ext cx="12362667" cy="6858000"/>
          </a:xfrm>
          <a:prstGeom prst="rect">
            <a:avLst/>
          </a:prstGeom>
        </p:spPr>
      </p:pic>
    </p:spTree>
    <p:extLst>
      <p:ext uri="{BB962C8B-B14F-4D97-AF65-F5344CB8AC3E}">
        <p14:creationId xmlns:p14="http://schemas.microsoft.com/office/powerpoint/2010/main" val="24398806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0BCAC-EBE0-4ADC-B413-2FD77DEEB9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287608" y="1595120"/>
            <a:ext cx="1762166" cy="5191760"/>
          </a:xfrm>
          <a:prstGeom prst="rect">
            <a:avLst/>
          </a:prstGeom>
        </p:spPr>
      </p:pic>
      <p:pic>
        <p:nvPicPr>
          <p:cNvPr id="14" name="Picture 13">
            <a:extLst>
              <a:ext uri="{FF2B5EF4-FFF2-40B4-BE49-F238E27FC236}">
                <a16:creationId xmlns:a16="http://schemas.microsoft.com/office/drawing/2014/main" id="{3F26BF18-691A-4AF5-A505-8D05C6FE7E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42410" y="1524000"/>
            <a:ext cx="5838918" cy="5334000"/>
          </a:xfrm>
          <a:prstGeom prst="rect">
            <a:avLst/>
          </a:prstGeom>
        </p:spPr>
      </p:pic>
      <p:sp>
        <p:nvSpPr>
          <p:cNvPr id="3" name="TextBox 2">
            <a:extLst>
              <a:ext uri="{FF2B5EF4-FFF2-40B4-BE49-F238E27FC236}">
                <a16:creationId xmlns:a16="http://schemas.microsoft.com/office/drawing/2014/main" id="{4C05CE4C-3F4E-4FB6-A4DB-7ED4BA1CC7EB}"/>
              </a:ext>
            </a:extLst>
          </p:cNvPr>
          <p:cNvSpPr txBox="1"/>
          <p:nvPr/>
        </p:nvSpPr>
        <p:spPr>
          <a:xfrm>
            <a:off x="1637331" y="3228945"/>
            <a:ext cx="1063176" cy="400110"/>
          </a:xfrm>
          <a:prstGeom prst="rect">
            <a:avLst/>
          </a:prstGeom>
          <a:noFill/>
        </p:spPr>
        <p:txBody>
          <a:bodyPr wrap="none" rtlCol="0">
            <a:spAutoFit/>
          </a:bodyPr>
          <a:lstStyle/>
          <a:p>
            <a:pPr algn="l"/>
            <a:r>
              <a:rPr lang="es-419" sz="2000">
                <a:latin typeface="Calibri" panose="020F0502020204030204" pitchFamily="34" charset="0"/>
                <a:cs typeface="Calibri" panose="020F0502020204030204" pitchFamily="34" charset="0"/>
              </a:rPr>
              <a:t>Flotador</a:t>
            </a:r>
          </a:p>
        </p:txBody>
      </p:sp>
      <p:sp>
        <p:nvSpPr>
          <p:cNvPr id="4" name="TextBox 3">
            <a:extLst>
              <a:ext uri="{FF2B5EF4-FFF2-40B4-BE49-F238E27FC236}">
                <a16:creationId xmlns:a16="http://schemas.microsoft.com/office/drawing/2014/main" id="{8156C341-7C0B-4DE5-A83E-AD9F3B32A76C}"/>
              </a:ext>
            </a:extLst>
          </p:cNvPr>
          <p:cNvSpPr txBox="1"/>
          <p:nvPr/>
        </p:nvSpPr>
        <p:spPr>
          <a:xfrm>
            <a:off x="6753475" y="2027469"/>
            <a:ext cx="1494705" cy="400110"/>
          </a:xfrm>
          <a:prstGeom prst="rect">
            <a:avLst/>
          </a:prstGeom>
          <a:noFill/>
        </p:spPr>
        <p:txBody>
          <a:bodyPr wrap="none" rtlCol="0">
            <a:spAutoFit/>
          </a:bodyPr>
          <a:lstStyle/>
          <a:p>
            <a:r>
              <a:rPr lang="es-419" sz="2000">
                <a:latin typeface="Calibri" panose="020F0502020204030204" pitchFamily="34" charset="0"/>
                <a:cs typeface="Calibri" panose="020F0502020204030204" pitchFamily="34" charset="0"/>
              </a:rPr>
              <a:t>Deslizadores</a:t>
            </a:r>
          </a:p>
        </p:txBody>
      </p:sp>
      <p:cxnSp>
        <p:nvCxnSpPr>
          <p:cNvPr id="5" name="Straight Arrow Connector 4">
            <a:extLst>
              <a:ext uri="{FF2B5EF4-FFF2-40B4-BE49-F238E27FC236}">
                <a16:creationId xmlns:a16="http://schemas.microsoft.com/office/drawing/2014/main" id="{EE5A2435-0A8C-4BD2-B848-8612D6CE2865}"/>
              </a:ext>
            </a:extLst>
          </p:cNvPr>
          <p:cNvCxnSpPr>
            <a:cxnSpLocks/>
          </p:cNvCxnSpPr>
          <p:nvPr/>
        </p:nvCxnSpPr>
        <p:spPr>
          <a:xfrm>
            <a:off x="6753475" y="2227524"/>
            <a:ext cx="0" cy="92273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0B3EAC8-3439-4063-8FFC-FD8292AC3D40}"/>
              </a:ext>
            </a:extLst>
          </p:cNvPr>
          <p:cNvCxnSpPr>
            <a:cxnSpLocks/>
            <a:stCxn id="4" idx="1"/>
          </p:cNvCxnSpPr>
          <p:nvPr/>
        </p:nvCxnSpPr>
        <p:spPr>
          <a:xfrm flipH="1">
            <a:off x="5810661" y="2227524"/>
            <a:ext cx="942814" cy="48445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3AD92-798A-4D34-829C-D40DBB05848B}"/>
              </a:ext>
            </a:extLst>
          </p:cNvPr>
          <p:cNvSpPr txBox="1"/>
          <p:nvPr/>
        </p:nvSpPr>
        <p:spPr>
          <a:xfrm>
            <a:off x="294640" y="4905920"/>
            <a:ext cx="3748558" cy="1631216"/>
          </a:xfrm>
          <a:prstGeom prst="rect">
            <a:avLst/>
          </a:prstGeom>
          <a:noFill/>
        </p:spPr>
        <p:txBody>
          <a:bodyPr wrap="square" rtlCol="0">
            <a:spAutoFit/>
          </a:bodyPr>
          <a:lstStyle/>
          <a:p>
            <a:pPr algn="r"/>
            <a:r>
              <a:rPr lang="es-419" sz="2000">
                <a:latin typeface="Calibri" panose="020F0502020204030204" pitchFamily="34" charset="0"/>
                <a:cs typeface="Calibri" panose="020F0502020204030204" pitchFamily="34" charset="0"/>
              </a:rPr>
              <a:t>Tubos de caída (lo suficientemente largos como para garantizar que no se introduzca aire a los tubos de inyección)
</a:t>
            </a:r>
          </a:p>
        </p:txBody>
      </p:sp>
      <p:cxnSp>
        <p:nvCxnSpPr>
          <p:cNvPr id="8" name="Straight Arrow Connector 7">
            <a:extLst>
              <a:ext uri="{FF2B5EF4-FFF2-40B4-BE49-F238E27FC236}">
                <a16:creationId xmlns:a16="http://schemas.microsoft.com/office/drawing/2014/main" id="{9D68C643-24D3-4CB9-9739-B8BE7B014272}"/>
              </a:ext>
            </a:extLst>
          </p:cNvPr>
          <p:cNvCxnSpPr>
            <a:cxnSpLocks/>
            <a:stCxn id="7" idx="3"/>
          </p:cNvCxnSpPr>
          <p:nvPr/>
        </p:nvCxnSpPr>
        <p:spPr>
          <a:xfrm flipV="1">
            <a:off x="4043198" y="5306030"/>
            <a:ext cx="2594541" cy="41549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E5F2EA-66EC-4A12-A24B-67F59FD98EB2}"/>
              </a:ext>
            </a:extLst>
          </p:cNvPr>
          <p:cNvCxnSpPr>
            <a:cxnSpLocks/>
            <a:stCxn id="7" idx="3"/>
          </p:cNvCxnSpPr>
          <p:nvPr/>
        </p:nvCxnSpPr>
        <p:spPr>
          <a:xfrm flipV="1">
            <a:off x="4043198" y="4632962"/>
            <a:ext cx="1443202" cy="108856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6FB5F6-A3BF-4180-9F77-5AC3C39B6B45}"/>
              </a:ext>
            </a:extLst>
          </p:cNvPr>
          <p:cNvSpPr txBox="1"/>
          <p:nvPr/>
        </p:nvSpPr>
        <p:spPr>
          <a:xfrm>
            <a:off x="7843520" y="5243802"/>
            <a:ext cx="2242200" cy="707886"/>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Conectar a tanques de nivel constante</a:t>
            </a:r>
          </a:p>
        </p:txBody>
      </p:sp>
      <p:cxnSp>
        <p:nvCxnSpPr>
          <p:cNvPr id="11" name="Straight Arrow Connector 10">
            <a:extLst>
              <a:ext uri="{FF2B5EF4-FFF2-40B4-BE49-F238E27FC236}">
                <a16:creationId xmlns:a16="http://schemas.microsoft.com/office/drawing/2014/main" id="{8F14137A-29AF-49A4-887E-1D69B211C3E4}"/>
              </a:ext>
            </a:extLst>
          </p:cNvPr>
          <p:cNvCxnSpPr>
            <a:cxnSpLocks/>
            <a:stCxn id="10" idx="3"/>
          </p:cNvCxnSpPr>
          <p:nvPr/>
        </p:nvCxnSpPr>
        <p:spPr>
          <a:xfrm flipV="1">
            <a:off x="10085720" y="4263908"/>
            <a:ext cx="1047501" cy="13338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46C691-3636-41B7-9F3F-49B6EF378621}"/>
              </a:ext>
            </a:extLst>
          </p:cNvPr>
          <p:cNvCxnSpPr>
            <a:cxnSpLocks/>
            <a:stCxn id="10" idx="3"/>
          </p:cNvCxnSpPr>
          <p:nvPr/>
        </p:nvCxnSpPr>
        <p:spPr>
          <a:xfrm flipV="1">
            <a:off x="10085720" y="3779454"/>
            <a:ext cx="1811640" cy="181829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itle 23">
            <a:extLst>
              <a:ext uri="{FF2B5EF4-FFF2-40B4-BE49-F238E27FC236}">
                <a16:creationId xmlns:a16="http://schemas.microsoft.com/office/drawing/2014/main" id="{F5CE9A5B-543D-48AC-B1E9-9A4D8EFA6B4E}"/>
              </a:ext>
            </a:extLst>
          </p:cNvPr>
          <p:cNvSpPr>
            <a:spLocks noGrp="1"/>
          </p:cNvSpPr>
          <p:nvPr>
            <p:ph type="title"/>
          </p:nvPr>
        </p:nvSpPr>
        <p:spPr/>
        <p:txBody>
          <a:bodyPr/>
          <a:lstStyle/>
          <a:p>
            <a:r>
              <a:rPr lang="es-419"/>
              <a:t>Dosificador</a:t>
            </a:r>
          </a:p>
        </p:txBody>
      </p:sp>
      <p:sp>
        <p:nvSpPr>
          <p:cNvPr id="25" name="TextBox 24">
            <a:extLst>
              <a:ext uri="{FF2B5EF4-FFF2-40B4-BE49-F238E27FC236}">
                <a16:creationId xmlns:a16="http://schemas.microsoft.com/office/drawing/2014/main" id="{54A0A9C9-BB1C-44CF-A6B8-DFF1126C6D98}"/>
              </a:ext>
            </a:extLst>
          </p:cNvPr>
          <p:cNvSpPr txBox="1"/>
          <p:nvPr/>
        </p:nvSpPr>
        <p:spPr>
          <a:xfrm>
            <a:off x="7843520" y="5959776"/>
            <a:ext cx="2242200" cy="707886"/>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Conectar a los tubos de inyección</a:t>
            </a:r>
          </a:p>
        </p:txBody>
      </p:sp>
      <p:cxnSp>
        <p:nvCxnSpPr>
          <p:cNvPr id="26" name="Straight Arrow Connector 25">
            <a:extLst>
              <a:ext uri="{FF2B5EF4-FFF2-40B4-BE49-F238E27FC236}">
                <a16:creationId xmlns:a16="http://schemas.microsoft.com/office/drawing/2014/main" id="{A6D994B7-865C-42FF-8967-883896308E56}"/>
              </a:ext>
            </a:extLst>
          </p:cNvPr>
          <p:cNvCxnSpPr>
            <a:cxnSpLocks/>
            <a:stCxn id="25" idx="3"/>
          </p:cNvCxnSpPr>
          <p:nvPr/>
        </p:nvCxnSpPr>
        <p:spPr>
          <a:xfrm>
            <a:off x="10085720" y="6313719"/>
            <a:ext cx="775616" cy="3156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4D9A87-CE0C-459E-852B-ADB9895DB59D}"/>
              </a:ext>
            </a:extLst>
          </p:cNvPr>
          <p:cNvCxnSpPr>
            <a:cxnSpLocks/>
            <a:stCxn id="25" idx="3"/>
          </p:cNvCxnSpPr>
          <p:nvPr/>
        </p:nvCxnSpPr>
        <p:spPr>
          <a:xfrm flipV="1">
            <a:off x="10085720" y="6082200"/>
            <a:ext cx="1486520" cy="2315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99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Tanque de </a:t>
              </a:r>
              <a:r>
                <a:rPr lang="en-US" sz="2400" dirty="0" err="1">
                  <a:solidFill>
                    <a:schemeClr val="bg1"/>
                  </a:solidFill>
                </a:rPr>
                <a:t>coagulante</a:t>
              </a:r>
              <a:r>
                <a:rPr lang="en-US" sz="2400" dirty="0">
                  <a:solidFill>
                    <a:schemeClr val="bg1"/>
                  </a:solidFill>
                </a:rPr>
                <a:t>
</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695454" cy="1323439"/>
            </a:xfrm>
            <a:prstGeom prst="rect">
              <a:avLst/>
            </a:prstGeom>
            <a:noFill/>
          </p:spPr>
          <p:txBody>
            <a:bodyPr wrap="square" rtlCol="0">
              <a:spAutoFit/>
            </a:bodyPr>
            <a:lstStyle/>
            <a:p>
              <a:pPr algn="ctr"/>
              <a:r>
                <a:rPr lang="en-US" sz="2000"/>
                <a:t>Tanque de nivel constante
</a:t>
              </a:r>
              <a:endParaRPr lang="en-US" sz="2000" dirty="0"/>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1249536"/>
              <a:ext cx="518898" cy="25466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53B6-3860-4A8D-B870-A2EF1CD21CD4}"/>
              </a:ext>
            </a:extLst>
          </p:cNvPr>
          <p:cNvSpPr>
            <a:spLocks noGrp="1"/>
          </p:cNvSpPr>
          <p:nvPr>
            <p:ph type="title"/>
          </p:nvPr>
        </p:nvSpPr>
        <p:spPr/>
        <p:txBody>
          <a:bodyPr/>
          <a:lstStyle/>
          <a:p>
            <a:r>
              <a:rPr lang="en-US" dirty="0"/>
              <a:t>Injection Port</a:t>
            </a:r>
          </a:p>
        </p:txBody>
      </p:sp>
      <p:sp>
        <p:nvSpPr>
          <p:cNvPr id="3" name="Content Placeholder 2">
            <a:extLst>
              <a:ext uri="{FF2B5EF4-FFF2-40B4-BE49-F238E27FC236}">
                <a16:creationId xmlns:a16="http://schemas.microsoft.com/office/drawing/2014/main" id="{CD683954-D842-4400-BB7A-408B1F205C5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355874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011" y="2883409"/>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518231" y="2501454"/>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62497" y="2501453"/>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35753" y="2501454"/>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2292246" y="2078783"/>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8036966" y="2017239"/>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5446637" y="2001167"/>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5176613" y="1800493"/>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6066154" y="1982071"/>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512276"/>
            <a:ext cx="8440615" cy="5345723"/>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pic>
        <p:nvPicPr>
          <p:cNvPr id="6" name="Picture 2" descr="Related image">
            <a:extLst>
              <a:ext uri="{FF2B5EF4-FFF2-40B4-BE49-F238E27FC236}">
                <a16:creationId xmlns:a16="http://schemas.microsoft.com/office/drawing/2014/main" id="{DD87B702-6EDF-4F0B-AD30-CA2AA3BADA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7B21DD7-98A2-4865-B1BB-2E6E66B1835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852183" y="1385862"/>
            <a:ext cx="2387318" cy="5472137"/>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11D848-D066-42CC-8AC3-9680B02043BC}"/>
              </a:ext>
            </a:extLst>
          </p:cNvPr>
          <p:cNvPicPr>
            <a:picLocks noChangeAspect="1"/>
          </p:cNvPicPr>
          <p:nvPr/>
        </p:nvPicPr>
        <p:blipFill>
          <a:blip r:embed="rId2"/>
          <a:stretch>
            <a:fillRect/>
          </a:stretch>
        </p:blipFill>
        <p:spPr>
          <a:xfrm>
            <a:off x="598896" y="0"/>
            <a:ext cx="10994207" cy="6858000"/>
          </a:xfrm>
          <a:prstGeom prst="rect">
            <a:avLst/>
          </a:prstGeom>
        </p:spPr>
      </p:pic>
    </p:spTree>
    <p:extLst>
      <p:ext uri="{BB962C8B-B14F-4D97-AF65-F5344CB8AC3E}">
        <p14:creationId xmlns:p14="http://schemas.microsoft.com/office/powerpoint/2010/main" val="29070559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t>Linear Flow Orifice Meter</a:t>
            </a:r>
            <a:endParaRPr lang="en-US" dirty="0"/>
          </a:p>
        </p:txBody>
      </p:sp>
      <p:sp>
        <p:nvSpPr>
          <p:cNvPr id="225283" name="Rectangle 3"/>
          <p:cNvSpPr>
            <a:spLocks noGrp="1" noChangeArrowheads="1"/>
          </p:cNvSpPr>
          <p:nvPr>
            <p:ph idx="1"/>
          </p:nvPr>
        </p:nvSpPr>
        <p:spPr>
          <a:xfrm>
            <a:off x="457200" y="1600200"/>
            <a:ext cx="9553903" cy="4525963"/>
          </a:xfrm>
        </p:spPr>
        <p:txBody>
          <a:bodyPr/>
          <a:lstStyle/>
          <a:p>
            <a:r>
              <a:rPr lang="en-US" dirty="0"/>
              <a:t>Easier to fabricate in the field than the </a:t>
            </a:r>
            <a:r>
              <a:rPr lang="en-US" dirty="0" err="1"/>
              <a:t>Sutro</a:t>
            </a:r>
            <a:r>
              <a:rPr lang="en-US" dirty="0"/>
              <a:t> Weir</a:t>
            </a:r>
          </a:p>
          <a:p>
            <a:r>
              <a:rPr lang="en-US" dirty="0"/>
              <a:t>Mimics the </a:t>
            </a:r>
            <a:r>
              <a:rPr lang="en-US" dirty="0" err="1"/>
              <a:t>Sutro</a:t>
            </a:r>
            <a:r>
              <a:rPr lang="en-US" dirty="0"/>
              <a:t> weir using a pattern of holes</a:t>
            </a:r>
          </a:p>
          <a:p>
            <a:r>
              <a:rPr lang="en-US" dirty="0"/>
              <a:t>Install on a section of PVC pipe in the entrance tank</a:t>
            </a:r>
          </a:p>
          <a:p>
            <a:r>
              <a:rPr lang="en-US" dirty="0"/>
              <a:t>Used at all AguaClara Plants 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9E9DDCE-5165-4C48-8143-B08CE67AA640}"/>
              </a:ext>
            </a:extLst>
          </p:cNvPr>
          <p:cNvPicPr>
            <a:picLocks noChangeAspect="1"/>
          </p:cNvPicPr>
          <p:nvPr/>
        </p:nvPicPr>
        <p:blipFill>
          <a:blip r:embed="rId4"/>
          <a:stretch>
            <a:fillRect/>
          </a:stretch>
        </p:blipFill>
        <p:spPr>
          <a:xfrm>
            <a:off x="10525062" y="0"/>
            <a:ext cx="1666938" cy="6858000"/>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0B2C-B3EC-484F-88E1-B302C0AA9C4D}"/>
              </a:ext>
            </a:extLst>
          </p:cNvPr>
          <p:cNvSpPr>
            <a:spLocks noGrp="1"/>
          </p:cNvSpPr>
          <p:nvPr>
            <p:ph type="title"/>
          </p:nvPr>
        </p:nvSpPr>
        <p:spPr/>
        <p:txBody>
          <a:bodyPr/>
          <a:lstStyle/>
          <a:p>
            <a:r>
              <a:rPr lang="en-US" dirty="0"/>
              <a:t>Entrance Tank</a:t>
            </a:r>
          </a:p>
        </p:txBody>
      </p:sp>
      <p:pic>
        <p:nvPicPr>
          <p:cNvPr id="3" name="Picture 2">
            <a:extLst>
              <a:ext uri="{FF2B5EF4-FFF2-40B4-BE49-F238E27FC236}">
                <a16:creationId xmlns:a16="http://schemas.microsoft.com/office/drawing/2014/main" id="{FC5EA9E7-4214-4184-8CF8-E9C5BE6DD3D2}"/>
              </a:ext>
            </a:extLst>
          </p:cNvPr>
          <p:cNvPicPr>
            <a:picLocks noChangeAspect="1"/>
          </p:cNvPicPr>
          <p:nvPr/>
        </p:nvPicPr>
        <p:blipFill rotWithShape="1">
          <a:blip r:embed="rId3"/>
          <a:srcRect t="8334"/>
          <a:stretch/>
        </p:blipFill>
        <p:spPr>
          <a:xfrm>
            <a:off x="0" y="1854789"/>
            <a:ext cx="12192000" cy="4265329"/>
          </a:xfrm>
          <a:prstGeom prst="rect">
            <a:avLst/>
          </a:prstGeom>
        </p:spPr>
      </p:pic>
      <p:sp>
        <p:nvSpPr>
          <p:cNvPr id="5" name="TextBox 4">
            <a:extLst>
              <a:ext uri="{FF2B5EF4-FFF2-40B4-BE49-F238E27FC236}">
                <a16:creationId xmlns:a16="http://schemas.microsoft.com/office/drawing/2014/main" id="{CBBE3D2D-94F2-4795-B842-3C92278ECBF0}"/>
              </a:ext>
            </a:extLst>
          </p:cNvPr>
          <p:cNvSpPr txBox="1"/>
          <p:nvPr/>
        </p:nvSpPr>
        <p:spPr>
          <a:xfrm>
            <a:off x="6983311" y="1571655"/>
            <a:ext cx="1486738"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Trash Racks</a:t>
            </a:r>
          </a:p>
        </p:txBody>
      </p:sp>
      <p:sp>
        <p:nvSpPr>
          <p:cNvPr id="6" name="TextBox 5">
            <a:extLst>
              <a:ext uri="{FF2B5EF4-FFF2-40B4-BE49-F238E27FC236}">
                <a16:creationId xmlns:a16="http://schemas.microsoft.com/office/drawing/2014/main" id="{CD78B37F-07AF-4F27-AD2F-82EAA5C83B0C}"/>
              </a:ext>
            </a:extLst>
          </p:cNvPr>
          <p:cNvSpPr txBox="1"/>
          <p:nvPr/>
        </p:nvSpPr>
        <p:spPr>
          <a:xfrm>
            <a:off x="7726680" y="4284375"/>
            <a:ext cx="1486738"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Overflow</a:t>
            </a:r>
          </a:p>
        </p:txBody>
      </p:sp>
      <p:sp>
        <p:nvSpPr>
          <p:cNvPr id="7" name="TextBox 6">
            <a:extLst>
              <a:ext uri="{FF2B5EF4-FFF2-40B4-BE49-F238E27FC236}">
                <a16:creationId xmlns:a16="http://schemas.microsoft.com/office/drawing/2014/main" id="{0AE5C4C4-D299-4B15-8D35-F7747798FC2E}"/>
              </a:ext>
            </a:extLst>
          </p:cNvPr>
          <p:cNvSpPr txBox="1"/>
          <p:nvPr/>
        </p:nvSpPr>
        <p:spPr>
          <a:xfrm>
            <a:off x="10275770" y="2002245"/>
            <a:ext cx="1486738" cy="1323439"/>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Raw water and backwash recycle</a:t>
            </a:r>
          </a:p>
        </p:txBody>
      </p:sp>
      <p:sp>
        <p:nvSpPr>
          <p:cNvPr id="8" name="TextBox 7">
            <a:extLst>
              <a:ext uri="{FF2B5EF4-FFF2-40B4-BE49-F238E27FC236}">
                <a16:creationId xmlns:a16="http://schemas.microsoft.com/office/drawing/2014/main" id="{C8A902F6-BD64-4A5B-A0E8-6BCFF4612C2C}"/>
              </a:ext>
            </a:extLst>
          </p:cNvPr>
          <p:cNvSpPr txBox="1"/>
          <p:nvPr/>
        </p:nvSpPr>
        <p:spPr>
          <a:xfrm>
            <a:off x="7386320" y="4767564"/>
            <a:ext cx="2011680"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Backwash recycle</a:t>
            </a:r>
          </a:p>
        </p:txBody>
      </p:sp>
      <p:sp>
        <p:nvSpPr>
          <p:cNvPr id="9" name="TextBox 8">
            <a:extLst>
              <a:ext uri="{FF2B5EF4-FFF2-40B4-BE49-F238E27FC236}">
                <a16:creationId xmlns:a16="http://schemas.microsoft.com/office/drawing/2014/main" id="{74C46DDE-06E8-47B7-93B0-23919B87BC51}"/>
              </a:ext>
            </a:extLst>
          </p:cNvPr>
          <p:cNvSpPr txBox="1"/>
          <p:nvPr/>
        </p:nvSpPr>
        <p:spPr>
          <a:xfrm>
            <a:off x="1610371" y="1571655"/>
            <a:ext cx="1650989"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Hopper drains</a:t>
            </a:r>
          </a:p>
        </p:txBody>
      </p:sp>
      <p:sp>
        <p:nvSpPr>
          <p:cNvPr id="10" name="TextBox 9">
            <a:extLst>
              <a:ext uri="{FF2B5EF4-FFF2-40B4-BE49-F238E27FC236}">
                <a16:creationId xmlns:a16="http://schemas.microsoft.com/office/drawing/2014/main" id="{1219697D-3367-449F-BA70-F51A6AF1320B}"/>
              </a:ext>
            </a:extLst>
          </p:cNvPr>
          <p:cNvSpPr txBox="1"/>
          <p:nvPr/>
        </p:nvSpPr>
        <p:spPr>
          <a:xfrm>
            <a:off x="274320" y="1575802"/>
            <a:ext cx="853439"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LFOM</a:t>
            </a:r>
          </a:p>
        </p:txBody>
      </p:sp>
      <p:cxnSp>
        <p:nvCxnSpPr>
          <p:cNvPr id="11" name="Straight Arrow Connector 10">
            <a:extLst>
              <a:ext uri="{FF2B5EF4-FFF2-40B4-BE49-F238E27FC236}">
                <a16:creationId xmlns:a16="http://schemas.microsoft.com/office/drawing/2014/main" id="{8B445B6A-636D-4A74-B2F9-1F1C0E0E1D84}"/>
              </a:ext>
            </a:extLst>
          </p:cNvPr>
          <p:cNvCxnSpPr>
            <a:cxnSpLocks/>
            <a:stCxn id="10" idx="2"/>
          </p:cNvCxnSpPr>
          <p:nvPr/>
        </p:nvCxnSpPr>
        <p:spPr>
          <a:xfrm flipH="1">
            <a:off x="619760" y="1975912"/>
            <a:ext cx="81280" cy="41168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D62642B-FA15-4F5E-B2E3-5BDA02A3563B}"/>
              </a:ext>
            </a:extLst>
          </p:cNvPr>
          <p:cNvCxnSpPr>
            <a:cxnSpLocks/>
            <a:stCxn id="7" idx="1"/>
          </p:cNvCxnSpPr>
          <p:nvPr/>
        </p:nvCxnSpPr>
        <p:spPr>
          <a:xfrm flipH="1">
            <a:off x="9479280" y="2663965"/>
            <a:ext cx="796490" cy="11987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01ED73-49D5-4DEA-A012-F3D54BCABD3A}"/>
              </a:ext>
            </a:extLst>
          </p:cNvPr>
          <p:cNvSpPr txBox="1"/>
          <p:nvPr/>
        </p:nvSpPr>
        <p:spPr>
          <a:xfrm>
            <a:off x="457199" y="6238459"/>
            <a:ext cx="11590032" cy="523220"/>
          </a:xfrm>
          <a:prstGeom prst="rect">
            <a:avLst/>
          </a:prstGeom>
          <a:noFill/>
        </p:spPr>
        <p:txBody>
          <a:bodyPr wrap="none" rtlCol="0">
            <a:spAutoFit/>
          </a:bodyPr>
          <a:lstStyle/>
          <a:p>
            <a:r>
              <a:rPr lang="en-US" dirty="0"/>
              <a:t>Hoppers designed to capture grit that would otherwise settle in the flocculator</a:t>
            </a:r>
          </a:p>
        </p:txBody>
      </p:sp>
    </p:spTree>
    <p:extLst>
      <p:ext uri="{BB962C8B-B14F-4D97-AF65-F5344CB8AC3E}">
        <p14:creationId xmlns:p14="http://schemas.microsoft.com/office/powerpoint/2010/main" val="1195358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B987E1-45FA-42D0-A09B-B2FA1E76DB01}"/>
              </a:ext>
            </a:extLst>
          </p:cNvPr>
          <p:cNvPicPr>
            <a:picLocks noChangeAspect="1"/>
          </p:cNvPicPr>
          <p:nvPr/>
        </p:nvPicPr>
        <p:blipFill rotWithShape="1">
          <a:blip r:embed="rId2">
            <a:clrChange>
              <a:clrFrom>
                <a:srgbClr val="FFFFFF"/>
              </a:clrFrom>
              <a:clrTo>
                <a:srgbClr val="FFFFFF">
                  <a:alpha val="0"/>
                </a:srgbClr>
              </a:clrTo>
            </a:clrChange>
          </a:blip>
          <a:srcRect l="4841"/>
          <a:stretch/>
        </p:blipFill>
        <p:spPr>
          <a:xfrm>
            <a:off x="2204720" y="1338874"/>
            <a:ext cx="8587760" cy="5519126"/>
          </a:xfrm>
          <a:prstGeom prst="rect">
            <a:avLst/>
          </a:prstGeom>
        </p:spPr>
      </p:pic>
      <p:sp>
        <p:nvSpPr>
          <p:cNvPr id="3" name="Title 2">
            <a:extLst>
              <a:ext uri="{FF2B5EF4-FFF2-40B4-BE49-F238E27FC236}">
                <a16:creationId xmlns:a16="http://schemas.microsoft.com/office/drawing/2014/main" id="{2F458598-2824-468D-B337-96FC2263B29A}"/>
              </a:ext>
            </a:extLst>
          </p:cNvPr>
          <p:cNvSpPr>
            <a:spLocks noGrp="1"/>
          </p:cNvSpPr>
          <p:nvPr>
            <p:ph type="title"/>
          </p:nvPr>
        </p:nvSpPr>
        <p:spPr/>
        <p:txBody>
          <a:bodyPr/>
          <a:lstStyle/>
          <a:p>
            <a:r>
              <a:rPr lang="en-US" dirty="0"/>
              <a:t>Entrance Tank</a:t>
            </a:r>
          </a:p>
        </p:txBody>
      </p:sp>
      <p:sp>
        <p:nvSpPr>
          <p:cNvPr id="4" name="TextBox 3">
            <a:extLst>
              <a:ext uri="{FF2B5EF4-FFF2-40B4-BE49-F238E27FC236}">
                <a16:creationId xmlns:a16="http://schemas.microsoft.com/office/drawing/2014/main" id="{49A72569-F9AF-46E4-A3E7-74E31E3C0AAE}"/>
              </a:ext>
            </a:extLst>
          </p:cNvPr>
          <p:cNvSpPr txBox="1"/>
          <p:nvPr/>
        </p:nvSpPr>
        <p:spPr>
          <a:xfrm>
            <a:off x="3261360" y="4798665"/>
            <a:ext cx="1486738"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Trash Racks</a:t>
            </a:r>
          </a:p>
        </p:txBody>
      </p:sp>
      <p:cxnSp>
        <p:nvCxnSpPr>
          <p:cNvPr id="5" name="Straight Arrow Connector 4">
            <a:extLst>
              <a:ext uri="{FF2B5EF4-FFF2-40B4-BE49-F238E27FC236}">
                <a16:creationId xmlns:a16="http://schemas.microsoft.com/office/drawing/2014/main" id="{966203E8-9F24-4614-9134-C2910410916A}"/>
              </a:ext>
            </a:extLst>
          </p:cNvPr>
          <p:cNvCxnSpPr>
            <a:cxnSpLocks/>
            <a:stCxn id="4" idx="3"/>
          </p:cNvCxnSpPr>
          <p:nvPr/>
        </p:nvCxnSpPr>
        <p:spPr>
          <a:xfrm flipV="1">
            <a:off x="4748098" y="3992880"/>
            <a:ext cx="1713662" cy="100584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DC273BE-884B-4C7D-A1EF-121A5E69BC19}"/>
              </a:ext>
            </a:extLst>
          </p:cNvPr>
          <p:cNvSpPr txBox="1"/>
          <p:nvPr/>
        </p:nvSpPr>
        <p:spPr>
          <a:xfrm>
            <a:off x="3261360" y="5198775"/>
            <a:ext cx="1486738"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Overflow</a:t>
            </a:r>
          </a:p>
        </p:txBody>
      </p:sp>
      <p:sp>
        <p:nvSpPr>
          <p:cNvPr id="9" name="TextBox 8">
            <a:extLst>
              <a:ext uri="{FF2B5EF4-FFF2-40B4-BE49-F238E27FC236}">
                <a16:creationId xmlns:a16="http://schemas.microsoft.com/office/drawing/2014/main" id="{C1E80554-EC6D-4DC0-8325-4A47ADB8E753}"/>
              </a:ext>
            </a:extLst>
          </p:cNvPr>
          <p:cNvSpPr txBox="1"/>
          <p:nvPr/>
        </p:nvSpPr>
        <p:spPr>
          <a:xfrm>
            <a:off x="3261360" y="5598885"/>
            <a:ext cx="1486738"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Raw water</a:t>
            </a:r>
          </a:p>
        </p:txBody>
      </p:sp>
      <p:sp>
        <p:nvSpPr>
          <p:cNvPr id="10" name="TextBox 9">
            <a:extLst>
              <a:ext uri="{FF2B5EF4-FFF2-40B4-BE49-F238E27FC236}">
                <a16:creationId xmlns:a16="http://schemas.microsoft.com/office/drawing/2014/main" id="{E9D99D4E-233D-40B9-9C87-C2BF7D026891}"/>
              </a:ext>
            </a:extLst>
          </p:cNvPr>
          <p:cNvSpPr txBox="1"/>
          <p:nvPr/>
        </p:nvSpPr>
        <p:spPr>
          <a:xfrm>
            <a:off x="3261360" y="5998995"/>
            <a:ext cx="2011680"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Backwash recycle</a:t>
            </a:r>
          </a:p>
        </p:txBody>
      </p:sp>
      <p:cxnSp>
        <p:nvCxnSpPr>
          <p:cNvPr id="11" name="Straight Arrow Connector 10">
            <a:extLst>
              <a:ext uri="{FF2B5EF4-FFF2-40B4-BE49-F238E27FC236}">
                <a16:creationId xmlns:a16="http://schemas.microsoft.com/office/drawing/2014/main" id="{8D0ECEB1-ACB0-49CD-91F5-7D81A8010E6E}"/>
              </a:ext>
            </a:extLst>
          </p:cNvPr>
          <p:cNvCxnSpPr>
            <a:cxnSpLocks/>
          </p:cNvCxnSpPr>
          <p:nvPr/>
        </p:nvCxnSpPr>
        <p:spPr>
          <a:xfrm flipV="1">
            <a:off x="4748098" y="4017310"/>
            <a:ext cx="2437451" cy="137873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2049F0F-49C4-4B6D-9E1B-B8FAE4483086}"/>
              </a:ext>
            </a:extLst>
          </p:cNvPr>
          <p:cNvCxnSpPr>
            <a:cxnSpLocks/>
            <a:stCxn id="9" idx="3"/>
          </p:cNvCxnSpPr>
          <p:nvPr/>
        </p:nvCxnSpPr>
        <p:spPr>
          <a:xfrm flipV="1">
            <a:off x="4748098" y="4599335"/>
            <a:ext cx="2695806" cy="119960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85CA2D-1EFC-47EB-9F50-239B6E3D8A4F}"/>
              </a:ext>
            </a:extLst>
          </p:cNvPr>
          <p:cNvCxnSpPr>
            <a:cxnSpLocks/>
          </p:cNvCxnSpPr>
          <p:nvPr/>
        </p:nvCxnSpPr>
        <p:spPr>
          <a:xfrm flipV="1">
            <a:off x="5158588" y="4695855"/>
            <a:ext cx="2867786" cy="14836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82B6168-F628-4B79-B8AA-DA821E1E5CE2}"/>
              </a:ext>
            </a:extLst>
          </p:cNvPr>
          <p:cNvSpPr txBox="1"/>
          <p:nvPr/>
        </p:nvSpPr>
        <p:spPr>
          <a:xfrm>
            <a:off x="2400792" y="4394200"/>
            <a:ext cx="1650989"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Hopper drains</a:t>
            </a:r>
          </a:p>
        </p:txBody>
      </p:sp>
      <p:cxnSp>
        <p:nvCxnSpPr>
          <p:cNvPr id="20" name="Straight Arrow Connector 19">
            <a:extLst>
              <a:ext uri="{FF2B5EF4-FFF2-40B4-BE49-F238E27FC236}">
                <a16:creationId xmlns:a16="http://schemas.microsoft.com/office/drawing/2014/main" id="{1E25FFEB-16CA-47DB-ACD6-DDD40051E88F}"/>
              </a:ext>
            </a:extLst>
          </p:cNvPr>
          <p:cNvCxnSpPr>
            <a:cxnSpLocks/>
            <a:stCxn id="19" idx="3"/>
          </p:cNvCxnSpPr>
          <p:nvPr/>
        </p:nvCxnSpPr>
        <p:spPr>
          <a:xfrm flipV="1">
            <a:off x="4051781" y="3321143"/>
            <a:ext cx="1404139" cy="127311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CD3634E-6AD2-41DC-9126-DF1500C0A889}"/>
              </a:ext>
            </a:extLst>
          </p:cNvPr>
          <p:cNvSpPr txBox="1"/>
          <p:nvPr/>
        </p:nvSpPr>
        <p:spPr>
          <a:xfrm>
            <a:off x="5222240" y="1571655"/>
            <a:ext cx="1650989"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LFOM</a:t>
            </a:r>
          </a:p>
        </p:txBody>
      </p:sp>
      <p:sp>
        <p:nvSpPr>
          <p:cNvPr id="24" name="TextBox 23">
            <a:extLst>
              <a:ext uri="{FF2B5EF4-FFF2-40B4-BE49-F238E27FC236}">
                <a16:creationId xmlns:a16="http://schemas.microsoft.com/office/drawing/2014/main" id="{B37C1561-F835-4EB6-8250-4968115DCA29}"/>
              </a:ext>
            </a:extLst>
          </p:cNvPr>
          <p:cNvSpPr txBox="1"/>
          <p:nvPr/>
        </p:nvSpPr>
        <p:spPr>
          <a:xfrm>
            <a:off x="359845" y="3035125"/>
            <a:ext cx="1650989" cy="1323439"/>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Floc/Clarifier Bypass (swap pipe stub with LFOM)</a:t>
            </a:r>
          </a:p>
        </p:txBody>
      </p:sp>
      <p:cxnSp>
        <p:nvCxnSpPr>
          <p:cNvPr id="25" name="Straight Arrow Connector 24">
            <a:extLst>
              <a:ext uri="{FF2B5EF4-FFF2-40B4-BE49-F238E27FC236}">
                <a16:creationId xmlns:a16="http://schemas.microsoft.com/office/drawing/2014/main" id="{77816222-35B7-4DFC-B966-049B4A2DFED2}"/>
              </a:ext>
            </a:extLst>
          </p:cNvPr>
          <p:cNvCxnSpPr>
            <a:cxnSpLocks/>
            <a:stCxn id="23" idx="1"/>
          </p:cNvCxnSpPr>
          <p:nvPr/>
        </p:nvCxnSpPr>
        <p:spPr>
          <a:xfrm flipH="1">
            <a:off x="4051781" y="1771710"/>
            <a:ext cx="1170459" cy="11863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0A0718-DE5D-40E1-8ED2-EB8E7CE6E2CA}"/>
              </a:ext>
            </a:extLst>
          </p:cNvPr>
          <p:cNvCxnSpPr>
            <a:cxnSpLocks/>
            <a:stCxn id="24" idx="3"/>
          </p:cNvCxnSpPr>
          <p:nvPr/>
        </p:nvCxnSpPr>
        <p:spPr>
          <a:xfrm flipV="1">
            <a:off x="2010834" y="2630660"/>
            <a:ext cx="1545166" cy="10661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7010292-A026-4A10-AA16-A1E2CFCC1A7A}"/>
              </a:ext>
            </a:extLst>
          </p:cNvPr>
          <p:cNvSpPr txBox="1"/>
          <p:nvPr/>
        </p:nvSpPr>
        <p:spPr>
          <a:xfrm>
            <a:off x="326728" y="2064312"/>
            <a:ext cx="1486738" cy="400110"/>
          </a:xfrm>
          <a:prstGeom prst="rect">
            <a:avLst/>
          </a:prstGeom>
          <a:noFill/>
        </p:spPr>
        <p:txBody>
          <a:bodyPr wrap="square" rtlCol="0">
            <a:spAutoFit/>
          </a:bodyPr>
          <a:lstStyle/>
          <a:p>
            <a:pPr algn="l"/>
            <a:r>
              <a:rPr lang="en-US" sz="2000" dirty="0" err="1">
                <a:latin typeface="Calibri" panose="020F0502020204030204" pitchFamily="34" charset="0"/>
                <a:cs typeface="Calibri" panose="020F0502020204030204" pitchFamily="34" charset="0"/>
              </a:rPr>
              <a:t>Doser</a:t>
            </a:r>
            <a:endParaRPr lang="en-US" sz="20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368D329F-553C-454C-839D-EABEEB2F7F0D}"/>
              </a:ext>
            </a:extLst>
          </p:cNvPr>
          <p:cNvCxnSpPr>
            <a:cxnSpLocks/>
            <a:stCxn id="32" idx="3"/>
          </p:cNvCxnSpPr>
          <p:nvPr/>
        </p:nvCxnSpPr>
        <p:spPr>
          <a:xfrm>
            <a:off x="1813466" y="2264367"/>
            <a:ext cx="58732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8966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6EA-07DF-4E43-A3C8-8D9AC4F39B81}"/>
              </a:ext>
            </a:extLst>
          </p:cNvPr>
          <p:cNvSpPr>
            <a:spLocks noGrp="1"/>
          </p:cNvSpPr>
          <p:nvPr>
            <p:ph type="title"/>
          </p:nvPr>
        </p:nvSpPr>
        <p:spPr/>
        <p:txBody>
          <a:bodyPr/>
          <a:lstStyle/>
          <a:p>
            <a:r>
              <a:rPr lang="en-US" dirty="0"/>
              <a:t>Trash Rack</a:t>
            </a:r>
          </a:p>
        </p:txBody>
      </p:sp>
      <p:sp>
        <p:nvSpPr>
          <p:cNvPr id="5" name="Content Placeholder 4">
            <a:extLst>
              <a:ext uri="{FF2B5EF4-FFF2-40B4-BE49-F238E27FC236}">
                <a16:creationId xmlns:a16="http://schemas.microsoft.com/office/drawing/2014/main" id="{97B1A241-0F61-495A-86CE-1E5B83AFF4BC}"/>
              </a:ext>
            </a:extLst>
          </p:cNvPr>
          <p:cNvSpPr>
            <a:spLocks noGrp="1"/>
          </p:cNvSpPr>
          <p:nvPr>
            <p:ph idx="1"/>
          </p:nvPr>
        </p:nvSpPr>
        <p:spPr/>
        <p:txBody>
          <a:bodyPr/>
          <a:lstStyle/>
          <a:p>
            <a:r>
              <a:rPr lang="en-US" dirty="0"/>
              <a:t>Protects downstream narrow (3 mm) flow passages</a:t>
            </a:r>
          </a:p>
          <a:p>
            <a:r>
              <a:rPr lang="en-US" dirty="0"/>
              <a:t>We need a fabrication method!</a:t>
            </a:r>
          </a:p>
          <a:p>
            <a:r>
              <a:rPr lang="en-US" dirty="0"/>
              <a:t>Designed to handle flow</a:t>
            </a:r>
            <a:br>
              <a:rPr lang="en-US" dirty="0"/>
            </a:br>
            <a:r>
              <a:rPr lang="en-US" dirty="0"/>
              <a:t>with 90% of the openings </a:t>
            </a:r>
            <a:br>
              <a:rPr lang="en-US" dirty="0"/>
            </a:br>
            <a:r>
              <a:rPr lang="en-US" dirty="0"/>
              <a:t>clogged!</a:t>
            </a:r>
          </a:p>
          <a:p>
            <a:r>
              <a:rPr lang="en-US" dirty="0"/>
              <a:t>Physics</a:t>
            </a:r>
          </a:p>
          <a:p>
            <a:pPr lvl="1"/>
            <a:r>
              <a:rPr lang="en-US" dirty="0"/>
              <a:t>Orifice equation</a:t>
            </a:r>
          </a:p>
          <a:p>
            <a:pPr lvl="1"/>
            <a:r>
              <a:rPr lang="en-US" dirty="0"/>
              <a:t>Flow expansion (but </a:t>
            </a:r>
            <a:r>
              <a:rPr lang="en-US" dirty="0" err="1"/>
              <a:t>Vout</a:t>
            </a:r>
            <a:br>
              <a:rPr lang="en-US" dirty="0"/>
            </a:br>
            <a:r>
              <a:rPr lang="en-US" dirty="0"/>
              <a:t>is small so orifice equation</a:t>
            </a:r>
            <a:br>
              <a:rPr lang="en-US" dirty="0"/>
            </a:br>
            <a:r>
              <a:rPr lang="en-US" dirty="0"/>
              <a:t>is reasonable)</a:t>
            </a:r>
          </a:p>
        </p:txBody>
      </p:sp>
      <p:pic>
        <p:nvPicPr>
          <p:cNvPr id="3" name="Picture 2">
            <a:extLst>
              <a:ext uri="{FF2B5EF4-FFF2-40B4-BE49-F238E27FC236}">
                <a16:creationId xmlns:a16="http://schemas.microsoft.com/office/drawing/2014/main" id="{479F7CE8-BD2E-4398-9A14-9D1DF3248ECD}"/>
              </a:ext>
            </a:extLst>
          </p:cNvPr>
          <p:cNvPicPr>
            <a:picLocks noChangeAspect="1"/>
          </p:cNvPicPr>
          <p:nvPr/>
        </p:nvPicPr>
        <p:blipFill>
          <a:blip r:embed="rId2"/>
          <a:stretch>
            <a:fillRect/>
          </a:stretch>
        </p:blipFill>
        <p:spPr>
          <a:xfrm>
            <a:off x="5398940" y="2644796"/>
            <a:ext cx="3578448" cy="3984604"/>
          </a:xfrm>
          <a:prstGeom prst="rect">
            <a:avLst/>
          </a:prstGeom>
        </p:spPr>
      </p:pic>
      <p:pic>
        <p:nvPicPr>
          <p:cNvPr id="4" name="Picture 3">
            <a:extLst>
              <a:ext uri="{FF2B5EF4-FFF2-40B4-BE49-F238E27FC236}">
                <a16:creationId xmlns:a16="http://schemas.microsoft.com/office/drawing/2014/main" id="{B2420CF7-85AD-4836-8FCC-39A183D933FF}"/>
              </a:ext>
            </a:extLst>
          </p:cNvPr>
          <p:cNvPicPr>
            <a:picLocks noChangeAspect="1"/>
          </p:cNvPicPr>
          <p:nvPr/>
        </p:nvPicPr>
        <p:blipFill>
          <a:blip r:embed="rId3"/>
          <a:stretch>
            <a:fillRect/>
          </a:stretch>
        </p:blipFill>
        <p:spPr>
          <a:xfrm>
            <a:off x="9199984" y="2370130"/>
            <a:ext cx="2785120" cy="4282323"/>
          </a:xfrm>
          <a:prstGeom prst="rect">
            <a:avLst/>
          </a:prstGeom>
        </p:spPr>
      </p:pic>
    </p:spTree>
    <p:extLst>
      <p:ext uri="{BB962C8B-B14F-4D97-AF65-F5344CB8AC3E}">
        <p14:creationId xmlns:p14="http://schemas.microsoft.com/office/powerpoint/2010/main" val="15475222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FBA0-B0F3-4D24-81D7-BB39AAA072B0}"/>
              </a:ext>
            </a:extLst>
          </p:cNvPr>
          <p:cNvSpPr>
            <a:spLocks noGrp="1"/>
          </p:cNvSpPr>
          <p:nvPr>
            <p:ph type="title"/>
          </p:nvPr>
        </p:nvSpPr>
        <p:spPr/>
        <p:txBody>
          <a:bodyPr/>
          <a:lstStyle/>
          <a:p>
            <a:r>
              <a:rPr lang="en-US" dirty="0"/>
              <a:t>Mini Entrance Tank for Low Flows</a:t>
            </a:r>
          </a:p>
        </p:txBody>
      </p:sp>
      <p:pic>
        <p:nvPicPr>
          <p:cNvPr id="4" name="Picture 3">
            <a:extLst>
              <a:ext uri="{FF2B5EF4-FFF2-40B4-BE49-F238E27FC236}">
                <a16:creationId xmlns:a16="http://schemas.microsoft.com/office/drawing/2014/main" id="{85C11880-2EF0-44EB-808A-0E3C98794E55}"/>
              </a:ext>
            </a:extLst>
          </p:cNvPr>
          <p:cNvPicPr>
            <a:picLocks noChangeAspect="1"/>
          </p:cNvPicPr>
          <p:nvPr/>
        </p:nvPicPr>
        <p:blipFill rotWithShape="1">
          <a:blip r:embed="rId2"/>
          <a:srcRect t="7984"/>
          <a:stretch/>
        </p:blipFill>
        <p:spPr>
          <a:xfrm>
            <a:off x="0" y="1523999"/>
            <a:ext cx="12192000" cy="6699087"/>
          </a:xfrm>
          <a:prstGeom prst="rect">
            <a:avLst/>
          </a:prstGeom>
        </p:spPr>
      </p:pic>
    </p:spTree>
    <p:extLst>
      <p:ext uri="{BB962C8B-B14F-4D97-AF65-F5344CB8AC3E}">
        <p14:creationId xmlns:p14="http://schemas.microsoft.com/office/powerpoint/2010/main" val="42107519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81E2-A15D-4F19-B16B-04E3E5103212}"/>
              </a:ext>
            </a:extLst>
          </p:cNvPr>
          <p:cNvSpPr>
            <a:spLocks noGrp="1"/>
          </p:cNvSpPr>
          <p:nvPr>
            <p:ph type="title"/>
          </p:nvPr>
        </p:nvSpPr>
        <p:spPr>
          <a:xfrm>
            <a:off x="457200" y="228600"/>
            <a:ext cx="6071130" cy="1143000"/>
          </a:xfrm>
        </p:spPr>
        <p:txBody>
          <a:bodyPr/>
          <a:lstStyle/>
          <a:p>
            <a:r>
              <a:rPr lang="en-US" dirty="0"/>
              <a:t>Mini Entrance Tank for Low Flows</a:t>
            </a:r>
          </a:p>
        </p:txBody>
      </p:sp>
      <p:pic>
        <p:nvPicPr>
          <p:cNvPr id="3" name="Picture 2">
            <a:extLst>
              <a:ext uri="{FF2B5EF4-FFF2-40B4-BE49-F238E27FC236}">
                <a16:creationId xmlns:a16="http://schemas.microsoft.com/office/drawing/2014/main" id="{8A2A0E8C-9C7E-4D4D-BDA3-10661BC04A33}"/>
              </a:ext>
            </a:extLst>
          </p:cNvPr>
          <p:cNvPicPr>
            <a:picLocks noChangeAspect="1"/>
          </p:cNvPicPr>
          <p:nvPr/>
        </p:nvPicPr>
        <p:blipFill>
          <a:blip r:embed="rId2"/>
          <a:stretch>
            <a:fillRect/>
          </a:stretch>
        </p:blipFill>
        <p:spPr>
          <a:xfrm>
            <a:off x="6528329" y="0"/>
            <a:ext cx="5663671" cy="6858000"/>
          </a:xfrm>
          <a:prstGeom prst="rect">
            <a:avLst/>
          </a:prstGeom>
        </p:spPr>
      </p:pic>
      <p:sp>
        <p:nvSpPr>
          <p:cNvPr id="4" name="TextBox 3">
            <a:extLst>
              <a:ext uri="{FF2B5EF4-FFF2-40B4-BE49-F238E27FC236}">
                <a16:creationId xmlns:a16="http://schemas.microsoft.com/office/drawing/2014/main" id="{1A198B3B-307A-4AF9-A4AE-6452B15AEB7E}"/>
              </a:ext>
            </a:extLst>
          </p:cNvPr>
          <p:cNvSpPr txBox="1"/>
          <p:nvPr/>
        </p:nvSpPr>
        <p:spPr>
          <a:xfrm>
            <a:off x="4975400" y="2968309"/>
            <a:ext cx="1486738" cy="400110"/>
          </a:xfrm>
          <a:prstGeom prst="rect">
            <a:avLst/>
          </a:prstGeom>
          <a:noFill/>
        </p:spPr>
        <p:txBody>
          <a:bodyPr wrap="square" rtlCol="0">
            <a:spAutoFit/>
          </a:bodyPr>
          <a:lstStyle/>
          <a:p>
            <a:pPr algn="r"/>
            <a:r>
              <a:rPr lang="en-US" sz="2000" dirty="0">
                <a:latin typeface="Calibri" panose="020F0502020204030204" pitchFamily="34" charset="0"/>
                <a:cs typeface="Calibri" panose="020F0502020204030204" pitchFamily="34" charset="0"/>
              </a:rPr>
              <a:t>Trash Racks</a:t>
            </a:r>
          </a:p>
        </p:txBody>
      </p:sp>
      <p:sp>
        <p:nvSpPr>
          <p:cNvPr id="5" name="TextBox 4">
            <a:extLst>
              <a:ext uri="{FF2B5EF4-FFF2-40B4-BE49-F238E27FC236}">
                <a16:creationId xmlns:a16="http://schemas.microsoft.com/office/drawing/2014/main" id="{48BB3A03-4962-49C2-8AFE-B90CB2F311D4}"/>
              </a:ext>
            </a:extLst>
          </p:cNvPr>
          <p:cNvSpPr txBox="1"/>
          <p:nvPr/>
        </p:nvSpPr>
        <p:spPr>
          <a:xfrm>
            <a:off x="4497445" y="2446745"/>
            <a:ext cx="1964693" cy="400110"/>
          </a:xfrm>
          <a:prstGeom prst="rect">
            <a:avLst/>
          </a:prstGeom>
          <a:noFill/>
        </p:spPr>
        <p:txBody>
          <a:bodyPr wrap="square" rtlCol="0">
            <a:spAutoFit/>
          </a:bodyPr>
          <a:lstStyle/>
          <a:p>
            <a:pPr algn="r"/>
            <a:r>
              <a:rPr lang="en-US" sz="2000" dirty="0">
                <a:latin typeface="Calibri" panose="020F0502020204030204" pitchFamily="34" charset="0"/>
                <a:cs typeface="Calibri" panose="020F0502020204030204" pitchFamily="34" charset="0"/>
              </a:rPr>
              <a:t>Overflow/Drain</a:t>
            </a:r>
          </a:p>
        </p:txBody>
      </p:sp>
      <p:sp>
        <p:nvSpPr>
          <p:cNvPr id="6" name="TextBox 5">
            <a:extLst>
              <a:ext uri="{FF2B5EF4-FFF2-40B4-BE49-F238E27FC236}">
                <a16:creationId xmlns:a16="http://schemas.microsoft.com/office/drawing/2014/main" id="{937DC51B-C33F-4C98-B26D-F7CBCEBCD8F5}"/>
              </a:ext>
            </a:extLst>
          </p:cNvPr>
          <p:cNvSpPr txBox="1"/>
          <p:nvPr/>
        </p:nvSpPr>
        <p:spPr>
          <a:xfrm>
            <a:off x="4975400" y="3446176"/>
            <a:ext cx="1486738" cy="400110"/>
          </a:xfrm>
          <a:prstGeom prst="rect">
            <a:avLst/>
          </a:prstGeom>
          <a:noFill/>
        </p:spPr>
        <p:txBody>
          <a:bodyPr wrap="square" rtlCol="0">
            <a:spAutoFit/>
          </a:bodyPr>
          <a:lstStyle/>
          <a:p>
            <a:pPr algn="r"/>
            <a:r>
              <a:rPr lang="en-US" sz="2000" dirty="0">
                <a:latin typeface="Calibri" panose="020F0502020204030204" pitchFamily="34" charset="0"/>
                <a:cs typeface="Calibri" panose="020F0502020204030204" pitchFamily="34" charset="0"/>
              </a:rPr>
              <a:t>Raw water</a:t>
            </a:r>
          </a:p>
        </p:txBody>
      </p:sp>
      <p:sp>
        <p:nvSpPr>
          <p:cNvPr id="7" name="TextBox 6">
            <a:extLst>
              <a:ext uri="{FF2B5EF4-FFF2-40B4-BE49-F238E27FC236}">
                <a16:creationId xmlns:a16="http://schemas.microsoft.com/office/drawing/2014/main" id="{F3029D66-8C5C-49B1-90E1-8F3C8DBD2327}"/>
              </a:ext>
            </a:extLst>
          </p:cNvPr>
          <p:cNvSpPr txBox="1"/>
          <p:nvPr/>
        </p:nvSpPr>
        <p:spPr>
          <a:xfrm>
            <a:off x="4450458" y="1968878"/>
            <a:ext cx="2011680" cy="400110"/>
          </a:xfrm>
          <a:prstGeom prst="rect">
            <a:avLst/>
          </a:prstGeom>
          <a:noFill/>
        </p:spPr>
        <p:txBody>
          <a:bodyPr wrap="square" rtlCol="0">
            <a:spAutoFit/>
          </a:bodyPr>
          <a:lstStyle/>
          <a:p>
            <a:pPr algn="r"/>
            <a:r>
              <a:rPr lang="en-US" sz="2000" dirty="0">
                <a:latin typeface="Calibri" panose="020F0502020204030204" pitchFamily="34" charset="0"/>
                <a:cs typeface="Calibri" panose="020F0502020204030204" pitchFamily="34" charset="0"/>
              </a:rPr>
              <a:t>Backwash recycle</a:t>
            </a:r>
          </a:p>
        </p:txBody>
      </p:sp>
      <p:cxnSp>
        <p:nvCxnSpPr>
          <p:cNvPr id="9" name="Straight Arrow Connector 8">
            <a:extLst>
              <a:ext uri="{FF2B5EF4-FFF2-40B4-BE49-F238E27FC236}">
                <a16:creationId xmlns:a16="http://schemas.microsoft.com/office/drawing/2014/main" id="{0C1E0A2E-E5E9-4CD1-BCEB-BF5903ECF376}"/>
              </a:ext>
            </a:extLst>
          </p:cNvPr>
          <p:cNvCxnSpPr>
            <a:cxnSpLocks/>
            <a:stCxn id="4" idx="3"/>
          </p:cNvCxnSpPr>
          <p:nvPr/>
        </p:nvCxnSpPr>
        <p:spPr>
          <a:xfrm flipV="1">
            <a:off x="6462138" y="2846856"/>
            <a:ext cx="1697263" cy="3215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E28535-0FFE-48A5-9141-3D9BBCA4CDB7}"/>
              </a:ext>
            </a:extLst>
          </p:cNvPr>
          <p:cNvSpPr txBox="1"/>
          <p:nvPr/>
        </p:nvSpPr>
        <p:spPr>
          <a:xfrm>
            <a:off x="9336942" y="3431633"/>
            <a:ext cx="825494"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LFOM</a:t>
            </a:r>
          </a:p>
        </p:txBody>
      </p:sp>
      <p:sp>
        <p:nvSpPr>
          <p:cNvPr id="11" name="TextBox 10">
            <a:extLst>
              <a:ext uri="{FF2B5EF4-FFF2-40B4-BE49-F238E27FC236}">
                <a16:creationId xmlns:a16="http://schemas.microsoft.com/office/drawing/2014/main" id="{80A02951-0669-4226-BA46-D76DF3016AB6}"/>
              </a:ext>
            </a:extLst>
          </p:cNvPr>
          <p:cNvSpPr txBox="1"/>
          <p:nvPr/>
        </p:nvSpPr>
        <p:spPr>
          <a:xfrm>
            <a:off x="1352815" y="1542470"/>
            <a:ext cx="5303827"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Floc/Clarifier Bypass (swap pipe stub with LFOM)</a:t>
            </a:r>
          </a:p>
        </p:txBody>
      </p:sp>
      <p:cxnSp>
        <p:nvCxnSpPr>
          <p:cNvPr id="12" name="Straight Arrow Connector 11">
            <a:extLst>
              <a:ext uri="{FF2B5EF4-FFF2-40B4-BE49-F238E27FC236}">
                <a16:creationId xmlns:a16="http://schemas.microsoft.com/office/drawing/2014/main" id="{EEE48AB0-BF48-4F0C-9D93-FCD1193DFC65}"/>
              </a:ext>
            </a:extLst>
          </p:cNvPr>
          <p:cNvCxnSpPr>
            <a:cxnSpLocks/>
            <a:stCxn id="10" idx="0"/>
          </p:cNvCxnSpPr>
          <p:nvPr/>
        </p:nvCxnSpPr>
        <p:spPr>
          <a:xfrm flipV="1">
            <a:off x="9749689" y="3035125"/>
            <a:ext cx="0" cy="3965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B9BC8F-D0EC-43C7-81E4-7824D5917197}"/>
              </a:ext>
            </a:extLst>
          </p:cNvPr>
          <p:cNvCxnSpPr>
            <a:cxnSpLocks/>
            <a:stCxn id="11" idx="3"/>
          </p:cNvCxnSpPr>
          <p:nvPr/>
        </p:nvCxnSpPr>
        <p:spPr>
          <a:xfrm flipV="1">
            <a:off x="6656642" y="1493055"/>
            <a:ext cx="3005518" cy="2494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60F3BD9-AF6D-47A2-B98E-D573C192B05B}"/>
              </a:ext>
            </a:extLst>
          </p:cNvPr>
          <p:cNvSpPr txBox="1"/>
          <p:nvPr/>
        </p:nvSpPr>
        <p:spPr>
          <a:xfrm>
            <a:off x="5720857" y="5366500"/>
            <a:ext cx="807471" cy="400110"/>
          </a:xfrm>
          <a:prstGeom prst="rect">
            <a:avLst/>
          </a:prstGeom>
          <a:noFill/>
        </p:spPr>
        <p:txBody>
          <a:bodyPr wrap="square" rtlCol="0">
            <a:spAutoFit/>
          </a:bodyPr>
          <a:lstStyle/>
          <a:p>
            <a:pPr algn="l"/>
            <a:r>
              <a:rPr lang="en-US" sz="2000" dirty="0" err="1">
                <a:latin typeface="Calibri" panose="020F0502020204030204" pitchFamily="34" charset="0"/>
                <a:cs typeface="Calibri" panose="020F0502020204030204" pitchFamily="34" charset="0"/>
              </a:rPr>
              <a:t>Doser</a:t>
            </a:r>
            <a:endParaRPr lang="en-US" sz="2000" dirty="0">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88ED167C-327E-4F26-A956-116AC6C057EB}"/>
              </a:ext>
            </a:extLst>
          </p:cNvPr>
          <p:cNvCxnSpPr>
            <a:cxnSpLocks/>
            <a:stCxn id="5" idx="3"/>
          </p:cNvCxnSpPr>
          <p:nvPr/>
        </p:nvCxnSpPr>
        <p:spPr>
          <a:xfrm flipV="1">
            <a:off x="6462138" y="2246690"/>
            <a:ext cx="1391542" cy="40011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E13424A-DC45-4E7D-824B-CD041A39EA89}"/>
              </a:ext>
            </a:extLst>
          </p:cNvPr>
          <p:cNvCxnSpPr>
            <a:cxnSpLocks/>
            <a:stCxn id="6" idx="3"/>
          </p:cNvCxnSpPr>
          <p:nvPr/>
        </p:nvCxnSpPr>
        <p:spPr>
          <a:xfrm flipV="1">
            <a:off x="6462138" y="3233379"/>
            <a:ext cx="1590288" cy="41285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685A70C-3D1F-42E3-ACF7-F1E629E95B09}"/>
              </a:ext>
            </a:extLst>
          </p:cNvPr>
          <p:cNvCxnSpPr>
            <a:cxnSpLocks/>
            <a:stCxn id="7" idx="3"/>
          </p:cNvCxnSpPr>
          <p:nvPr/>
        </p:nvCxnSpPr>
        <p:spPr>
          <a:xfrm flipV="1">
            <a:off x="6462138" y="1729945"/>
            <a:ext cx="1490915" cy="43898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2643CB-646F-42A7-9AB1-E8B31D8CAE44}"/>
              </a:ext>
            </a:extLst>
          </p:cNvPr>
          <p:cNvCxnSpPr>
            <a:cxnSpLocks/>
            <a:stCxn id="14" idx="3"/>
          </p:cNvCxnSpPr>
          <p:nvPr/>
        </p:nvCxnSpPr>
        <p:spPr>
          <a:xfrm flipV="1">
            <a:off x="6528328" y="5364945"/>
            <a:ext cx="2148312" cy="20161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8577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a:t>Un par de observaciones...</a:t>
            </a:r>
          </a:p>
        </p:txBody>
      </p:sp>
      <p:sp>
        <p:nvSpPr>
          <p:cNvPr id="3" name="Content Placeholder 2"/>
          <p:cNvSpPr>
            <a:spLocks noGrp="1"/>
          </p:cNvSpPr>
          <p:nvPr>
            <p:ph idx="1"/>
          </p:nvPr>
        </p:nvSpPr>
        <p:spPr/>
        <p:txBody>
          <a:bodyPr/>
          <a:lstStyle/>
          <a:p>
            <a:r>
              <a:rPr lang="es-ES" sz="3600" dirty="0"/>
              <a:t>El tratamiento del agua municipal a menudo falla debido a la dosificación química poco confiable de cloro y coagulantes.</a:t>
            </a:r>
          </a:p>
          <a:p>
            <a:r>
              <a:rPr lang="es-ES" sz="3600" dirty="0"/>
              <a:t>Los modos de error incluye</a:t>
            </a:r>
          </a:p>
          <a:p>
            <a:pPr lvl="1"/>
            <a:r>
              <a:rPr lang="es-ES" sz="3200" dirty="0"/>
              <a:t>Incapacidad para establecer fácilmente la dosis requerida
Falta de un método fácil para que los operadores monitoreen el flujo
Diseños que no mantienen una dosis constante</a:t>
            </a:r>
            <a:endParaRPr lang="es-419" sz="3200" dirty="0"/>
          </a:p>
        </p:txBody>
      </p:sp>
    </p:spTree>
    <p:extLst>
      <p:ext uri="{BB962C8B-B14F-4D97-AF65-F5344CB8AC3E}">
        <p14:creationId xmlns:p14="http://schemas.microsoft.com/office/powerpoint/2010/main" val="8359292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3"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s-419" dirty="0"/>
              <a:t>¿Qué causó esta innovación?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s-419" dirty="0"/>
              <a:t>Operadores concienzudo</a:t>
            </a:r>
          </a:p>
          <a:p>
            <a:r>
              <a:rPr lang="es-419" dirty="0"/>
              <a:t>Técnicos ingeniosos</a:t>
            </a:r>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Dosificación en una potabilizadora en Asia</a:t>
            </a:r>
            <a:endParaRPr lang="es-419" dirty="0"/>
          </a:p>
        </p:txBody>
      </p:sp>
      <p:sp>
        <p:nvSpPr>
          <p:cNvPr id="3" name="Content Placeholder 2"/>
          <p:cNvSpPr>
            <a:spLocks noGrp="1"/>
          </p:cNvSpPr>
          <p:nvPr>
            <p:ph idx="1"/>
          </p:nvPr>
        </p:nvSpPr>
        <p:spPr>
          <a:xfrm>
            <a:off x="457200" y="1600200"/>
            <a:ext cx="4580021" cy="4525963"/>
          </a:xfrm>
        </p:spPr>
        <p:txBody>
          <a:bodyPr/>
          <a:lstStyle/>
          <a:p>
            <a:r>
              <a:rPr lang="es-ES" dirty="0"/>
              <a:t>Un bloque de 25 kg de sulfato de aluminio a la vez
Colocado en el canal que lleva agua cruda a la planta</a:t>
            </a:r>
            <a:endParaRPr lang="es-419" dirty="0"/>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a:cxnSpLocks/>
          </p:cNvCxnSpPr>
          <p:nvPr/>
        </p:nvCxnSpPr>
        <p:spPr>
          <a:xfrm>
            <a:off x="4886960" y="2438400"/>
            <a:ext cx="3952240" cy="11389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280B7-3746-46E0-BDAE-712881E08A76}"/>
              </a:ext>
            </a:extLst>
          </p:cNvPr>
          <p:cNvSpPr>
            <a:spLocks noGrp="1"/>
          </p:cNvSpPr>
          <p:nvPr>
            <p:ph type="title"/>
          </p:nvPr>
        </p:nvSpPr>
        <p:spPr/>
        <p:txBody>
          <a:bodyPr/>
          <a:lstStyle/>
          <a:p>
            <a:r>
              <a:rPr lang="es-ES" dirty="0"/>
              <a:t>Tanques de almacenamiento de químicos</a:t>
            </a:r>
            <a:endParaRPr lang="en-US" dirty="0"/>
          </a:p>
        </p:txBody>
      </p:sp>
      <p:pic>
        <p:nvPicPr>
          <p:cNvPr id="5" name="Picture 4">
            <a:extLst>
              <a:ext uri="{FF2B5EF4-FFF2-40B4-BE49-F238E27FC236}">
                <a16:creationId xmlns:a16="http://schemas.microsoft.com/office/drawing/2014/main" id="{3CD94F7D-CF10-4BD2-9270-84F83E5BC0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853" y="1132337"/>
            <a:ext cx="12192000" cy="5725663"/>
          </a:xfrm>
          <a:prstGeom prst="rect">
            <a:avLst/>
          </a:prstGeom>
        </p:spPr>
      </p:pic>
    </p:spTree>
    <p:extLst>
      <p:ext uri="{BB962C8B-B14F-4D97-AF65-F5344CB8AC3E}">
        <p14:creationId xmlns:p14="http://schemas.microsoft.com/office/powerpoint/2010/main" val="42608020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B95C-5131-45B5-9B9B-A4FD2AD73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D87DE75-96D0-479D-9E04-C67C31EE0E5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4405"/>
            <a:ext cx="12192000" cy="6729190"/>
          </a:xfrm>
          <a:prstGeom prst="rect">
            <a:avLst/>
          </a:prstGeom>
        </p:spPr>
      </p:pic>
    </p:spTree>
    <p:extLst>
      <p:ext uri="{BB962C8B-B14F-4D97-AF65-F5344CB8AC3E}">
        <p14:creationId xmlns:p14="http://schemas.microsoft.com/office/powerpoint/2010/main" val="28821380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9EE70-489C-4AC1-AB87-D27960FF3B3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8292" y="0"/>
            <a:ext cx="11893708" cy="6858000"/>
          </a:xfrm>
          <a:prstGeom prst="rect">
            <a:avLst/>
          </a:prstGeom>
        </p:spPr>
      </p:pic>
      <p:sp>
        <p:nvSpPr>
          <p:cNvPr id="2" name="Title 1">
            <a:extLst>
              <a:ext uri="{FF2B5EF4-FFF2-40B4-BE49-F238E27FC236}">
                <a16:creationId xmlns:a16="http://schemas.microsoft.com/office/drawing/2014/main" id="{B9DBEB27-4311-4707-9465-5DB7CB4F3CAA}"/>
              </a:ext>
            </a:extLst>
          </p:cNvPr>
          <p:cNvSpPr>
            <a:spLocks noGrp="1"/>
          </p:cNvSpPr>
          <p:nvPr>
            <p:ph type="title"/>
          </p:nvPr>
        </p:nvSpPr>
        <p:spPr>
          <a:xfrm>
            <a:off x="457199" y="228600"/>
            <a:ext cx="8229601" cy="1143000"/>
          </a:xfrm>
        </p:spPr>
        <p:txBody>
          <a:bodyPr/>
          <a:lstStyle/>
          <a:p>
            <a:r>
              <a:rPr lang="es-ES" dirty="0"/>
              <a:t>Se evita que las partículas entren en el sistema de dosificación</a:t>
            </a:r>
            <a:endParaRPr lang="es-419" dirty="0"/>
          </a:p>
        </p:txBody>
      </p:sp>
      <p:sp>
        <p:nvSpPr>
          <p:cNvPr id="4" name="TextBox 3">
            <a:extLst>
              <a:ext uri="{FF2B5EF4-FFF2-40B4-BE49-F238E27FC236}">
                <a16:creationId xmlns:a16="http://schemas.microsoft.com/office/drawing/2014/main" id="{6C2CC165-8DBE-4D0C-9A10-1365C3DCE3BB}"/>
              </a:ext>
            </a:extLst>
          </p:cNvPr>
          <p:cNvSpPr txBox="1"/>
          <p:nvPr/>
        </p:nvSpPr>
        <p:spPr>
          <a:xfrm>
            <a:off x="298292" y="1613118"/>
            <a:ext cx="7910988" cy="954107"/>
          </a:xfrm>
          <a:prstGeom prst="rect">
            <a:avLst/>
          </a:prstGeom>
          <a:noFill/>
        </p:spPr>
        <p:txBody>
          <a:bodyPr wrap="square" rtlCol="0">
            <a:spAutoFit/>
          </a:bodyPr>
          <a:lstStyle/>
          <a:p>
            <a:r>
              <a:rPr lang="es-ES" dirty="0"/>
              <a:t>La entrada en ángulo es un sedimentador de tubo para eliminar partículas (CaCO</a:t>
            </a:r>
            <a:r>
              <a:rPr lang="es-ES" baseline="-25000" dirty="0"/>
              <a:t>3</a:t>
            </a:r>
            <a:r>
              <a:rPr lang="es-ES" dirty="0"/>
              <a:t> u otros contaminantes)</a:t>
            </a:r>
            <a:endParaRPr lang="es-419" dirty="0"/>
          </a:p>
        </p:txBody>
      </p:sp>
      <p:cxnSp>
        <p:nvCxnSpPr>
          <p:cNvPr id="5" name="Straight Arrow Connector 4">
            <a:extLst>
              <a:ext uri="{FF2B5EF4-FFF2-40B4-BE49-F238E27FC236}">
                <a16:creationId xmlns:a16="http://schemas.microsoft.com/office/drawing/2014/main" id="{B545FD61-360B-4E16-9EAB-CB0464B956BB}"/>
              </a:ext>
            </a:extLst>
          </p:cNvPr>
          <p:cNvCxnSpPr>
            <a:cxnSpLocks/>
          </p:cNvCxnSpPr>
          <p:nvPr/>
        </p:nvCxnSpPr>
        <p:spPr>
          <a:xfrm>
            <a:off x="6766560" y="2458720"/>
            <a:ext cx="904242" cy="22148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70E879-31A6-4A84-9A28-90068367E56C}"/>
              </a:ext>
            </a:extLst>
          </p:cNvPr>
          <p:cNvSpPr txBox="1"/>
          <p:nvPr/>
        </p:nvSpPr>
        <p:spPr>
          <a:xfrm>
            <a:off x="182880" y="2666305"/>
            <a:ext cx="4866641" cy="954107"/>
          </a:xfrm>
          <a:prstGeom prst="rect">
            <a:avLst/>
          </a:prstGeom>
          <a:noFill/>
        </p:spPr>
        <p:txBody>
          <a:bodyPr wrap="square" rtlCol="0">
            <a:spAutoFit/>
          </a:bodyPr>
          <a:lstStyle/>
          <a:p>
            <a:r>
              <a:rPr lang="es-ES" dirty="0"/>
              <a:t>Tubería de drenaje para eliminar la acumulación de lodo</a:t>
            </a:r>
            <a:endParaRPr lang="es-419" dirty="0"/>
          </a:p>
        </p:txBody>
      </p:sp>
      <p:cxnSp>
        <p:nvCxnSpPr>
          <p:cNvPr id="9" name="Straight Arrow Connector 8">
            <a:extLst>
              <a:ext uri="{FF2B5EF4-FFF2-40B4-BE49-F238E27FC236}">
                <a16:creationId xmlns:a16="http://schemas.microsoft.com/office/drawing/2014/main" id="{B78F1F5F-0E49-48EA-9B1D-514CB956EA79}"/>
              </a:ext>
            </a:extLst>
          </p:cNvPr>
          <p:cNvCxnSpPr>
            <a:cxnSpLocks/>
          </p:cNvCxnSpPr>
          <p:nvPr/>
        </p:nvCxnSpPr>
        <p:spPr>
          <a:xfrm>
            <a:off x="4119878" y="3281680"/>
            <a:ext cx="1783082" cy="1645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9847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135830</TotalTime>
  <Words>1178</Words>
  <Application>Microsoft Office PowerPoint</Application>
  <PresentationFormat>Widescreen</PresentationFormat>
  <Paragraphs>130</Paragraphs>
  <Slides>35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Calibri</vt:lpstr>
      <vt:lpstr>Arial</vt:lpstr>
      <vt:lpstr>Candara</vt:lpstr>
      <vt:lpstr>Times New Roman</vt:lpstr>
      <vt:lpstr>Century Gothic</vt:lpstr>
      <vt:lpstr>Wingdings</vt:lpstr>
      <vt:lpstr>SWOT 2021</vt:lpstr>
      <vt:lpstr>Dosificación química y tanque de entrada </vt:lpstr>
      <vt:lpstr>PowerPoint Presentation</vt:lpstr>
      <vt:lpstr>PowerPoint Presentation</vt:lpstr>
      <vt:lpstr>Un par de observaciones...</vt:lpstr>
      <vt:lpstr>¿Qué causó esta innovación?</vt:lpstr>
      <vt:lpstr>Dosificación en una potabilizadora en Asia</vt:lpstr>
      <vt:lpstr>Tanques de almacenamiento de químicos</vt:lpstr>
      <vt:lpstr>PowerPoint Presentation</vt:lpstr>
      <vt:lpstr>Se evita que las partículas entren en el sistema de dosificación</vt:lpstr>
      <vt:lpstr>Tanques de nivel constante y tubos dosificadores</vt:lpstr>
      <vt:lpstr>Tanques de nivel constante y tubos dosificadores</vt:lpstr>
      <vt:lpstr>Diseño redundante con rutas duplicadas donde puedan fluir los químicos</vt:lpstr>
      <vt:lpstr>Las válvulas flotadoras son más grandes para mayores caudales</vt:lpstr>
      <vt:lpstr>Mejoras del nuevo tanque de nivel constante y tubos dosificadores modulares</vt:lpstr>
      <vt:lpstr>Nuevo diseño para los tubos de dosificación</vt:lpstr>
      <vt:lpstr>Limpieza del CLT y de los módulos de tubos dosificadores</vt:lpstr>
      <vt:lpstr>Controlador de dosis de los químicos</vt:lpstr>
      <vt:lpstr>PowerPoint Presentation</vt:lpstr>
      <vt:lpstr>PowerPoint Presentation</vt:lpstr>
      <vt:lpstr>Dosificador</vt:lpstr>
      <vt:lpstr>PowerPoint Presentation</vt:lpstr>
      <vt:lpstr>PowerPoint Presentation</vt:lpstr>
      <vt:lpstr>PowerPoint Presentation</vt:lpstr>
      <vt:lpstr>PowerPoint Presentation</vt:lpstr>
      <vt:lpstr>PowerPoint Presentation</vt:lpstr>
      <vt:lpstr>PowerPoint Presentation</vt:lpstr>
      <vt:lpstr>Injection Port</vt:lpstr>
      <vt:lpstr>Weir flow-head Proportionality</vt:lpstr>
      <vt:lpstr>Linear Orifice Meter</vt:lpstr>
      <vt:lpstr>Linear Flow Orifice Meter</vt:lpstr>
      <vt:lpstr>Entrance Tank</vt:lpstr>
      <vt:lpstr>Entrance Tank</vt:lpstr>
      <vt:lpstr>Trash Rack</vt:lpstr>
      <vt:lpstr>Mini Entrance Tank for Low Flows</vt:lpstr>
      <vt:lpstr>Mini Entrance Tank for Low Flows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1874</cp:revision>
  <cp:lastPrinted>2017-09-05T11:56:51Z</cp:lastPrinted>
  <dcterms:created xsi:type="dcterms:W3CDTF">2004-08-17T19:01:02Z</dcterms:created>
  <dcterms:modified xsi:type="dcterms:W3CDTF">2023-02-13T16:41:04Z</dcterms:modified>
</cp:coreProperties>
</file>